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58" r:id="rId15"/>
    <p:sldId id="259" r:id="rId16"/>
    <p:sldId id="26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87E61-F886-4855-AEAE-334C07BACD60}" type="datetimeFigureOut">
              <a:rPr lang="en-IN" smtClean="0"/>
              <a:t>07-11-2024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28838-D5F7-42FA-A2C8-AD17BB09F47E}" type="slidenum">
              <a:rPr lang="en-IN" smtClean="0"/>
              <a:t>‹#›</a:t>
            </a:fld>
            <a:endParaRPr lang="en-IN"/>
          </a:p>
        </p:txBody>
      </p:sp>
    </p:spTree>
    <p:extLst>
      <p:ext uri="{BB962C8B-B14F-4D97-AF65-F5344CB8AC3E}">
        <p14:creationId xmlns:p14="http://schemas.microsoft.com/office/powerpoint/2010/main" val="396735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828838-D5F7-42FA-A2C8-AD17BB09F47E}" type="slidenum">
              <a:rPr lang="en-IN" smtClean="0"/>
              <a:t>1</a:t>
            </a:fld>
            <a:endParaRPr lang="en-IN"/>
          </a:p>
        </p:txBody>
      </p:sp>
    </p:spTree>
    <p:extLst>
      <p:ext uri="{BB962C8B-B14F-4D97-AF65-F5344CB8AC3E}">
        <p14:creationId xmlns:p14="http://schemas.microsoft.com/office/powerpoint/2010/main" val="39234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IAM, or </a:t>
            </a:r>
            <a:r>
              <a:rPr lang="en-US" b="1" dirty="0"/>
              <a:t>Identity and Access Management</a:t>
            </a:r>
            <a:r>
              <a:rPr lang="en-US" dirty="0"/>
              <a:t>, is a framework of policies, processes, and technologies that enable organizations to manage digital identities and control access to resources. Ensuring that only authorized users have the appropriate access levels to systems, data, and applications.</a:t>
            </a:r>
          </a:p>
          <a:p>
            <a:r>
              <a:rPr lang="en-US" dirty="0"/>
              <a:t>Here's a brief overview of the key components of IAM:</a:t>
            </a:r>
          </a:p>
          <a:p>
            <a:pPr>
              <a:buFont typeface="+mj-lt"/>
              <a:buAutoNum type="arabicPeriod"/>
            </a:pPr>
            <a:r>
              <a:rPr lang="en-US" b="1" dirty="0"/>
              <a:t>Identity Management</a:t>
            </a:r>
            <a:r>
              <a:rPr lang="en-US" dirty="0"/>
              <a:t>: Involves managing the creation, updating, and deletion of user identities, including employee, contractor, or customer profiles.</a:t>
            </a:r>
          </a:p>
          <a:p>
            <a:pPr>
              <a:buFont typeface="+mj-lt"/>
              <a:buAutoNum type="arabicPeriod"/>
            </a:pPr>
            <a:r>
              <a:rPr lang="en-US" b="1" dirty="0"/>
              <a:t>Access Management</a:t>
            </a:r>
            <a:r>
              <a:rPr lang="en-US" dirty="0"/>
              <a:t>: Controls the permissions and access levels of users. Access is typically granted based on roles or policies, ensuring that users only access resources necessary for their tasks.</a:t>
            </a:r>
          </a:p>
          <a:p>
            <a:pPr>
              <a:buFont typeface="+mj-lt"/>
              <a:buAutoNum type="arabicPeriod"/>
            </a:pPr>
            <a:r>
              <a:rPr lang="en-US" b="1" dirty="0"/>
              <a:t>Authentication</a:t>
            </a:r>
            <a:r>
              <a:rPr lang="en-US" dirty="0"/>
              <a:t>: Verifies the identity of users through methods like passwords, multi-factor authentication (MFA), biometrics, etc.</a:t>
            </a:r>
          </a:p>
          <a:p>
            <a:pPr>
              <a:buFont typeface="+mj-lt"/>
              <a:buAutoNum type="arabicPeriod"/>
            </a:pPr>
            <a:r>
              <a:rPr lang="en-US" b="1" dirty="0"/>
              <a:t>Authorization</a:t>
            </a:r>
            <a:r>
              <a:rPr lang="en-US" dirty="0"/>
              <a:t>: Determines what an authenticated user is allowed to do within a system. For example, one user might have read-only access, while another has administrative rights.</a:t>
            </a:r>
          </a:p>
          <a:p>
            <a:pPr>
              <a:buFont typeface="+mj-lt"/>
              <a:buAutoNum type="arabicPeriod"/>
            </a:pPr>
            <a:r>
              <a:rPr lang="en-US" b="1" dirty="0"/>
              <a:t>Audit and Reporting</a:t>
            </a:r>
            <a:r>
              <a:rPr lang="en-US" dirty="0"/>
              <a:t>: Tracks and logs user activities, helping to identify suspicious behavior and support compliance with regulations.</a:t>
            </a:r>
          </a:p>
          <a:p>
            <a:endParaRPr lang="en-IN" dirty="0"/>
          </a:p>
          <a:p>
            <a:endParaRPr lang="en-IN" dirty="0"/>
          </a:p>
        </p:txBody>
      </p:sp>
      <p:sp>
        <p:nvSpPr>
          <p:cNvPr id="4" name="Slide Number Placeholder 3"/>
          <p:cNvSpPr>
            <a:spLocks noGrp="1"/>
          </p:cNvSpPr>
          <p:nvPr>
            <p:ph type="sldNum" sz="quarter" idx="5"/>
          </p:nvPr>
        </p:nvSpPr>
        <p:spPr/>
        <p:txBody>
          <a:bodyPr/>
          <a:lstStyle/>
          <a:p>
            <a:fld id="{3F828838-D5F7-42FA-A2C8-AD17BB09F47E}" type="slidenum">
              <a:rPr lang="en-IN" smtClean="0"/>
              <a:t>2</a:t>
            </a:fld>
            <a:endParaRPr lang="en-IN"/>
          </a:p>
        </p:txBody>
      </p:sp>
    </p:spTree>
    <p:extLst>
      <p:ext uri="{BB962C8B-B14F-4D97-AF65-F5344CB8AC3E}">
        <p14:creationId xmlns:p14="http://schemas.microsoft.com/office/powerpoint/2010/main" val="386077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AWS, </a:t>
            </a:r>
            <a:r>
              <a:rPr lang="en-US" b="1" dirty="0"/>
              <a:t>authentication tools</a:t>
            </a:r>
            <a:r>
              <a:rPr lang="en-US" dirty="0"/>
              <a:t> are services and features that help manage user identities, verify users' credentials, and control access to AWS resources. Here are some primary AWS authentication tools and services:</a:t>
            </a:r>
          </a:p>
          <a:p>
            <a:r>
              <a:rPr lang="en-US" b="1" dirty="0"/>
              <a:t>1. AWS Identity and Access Management (IAM)</a:t>
            </a:r>
          </a:p>
          <a:p>
            <a:pPr>
              <a:buFont typeface="Arial" panose="020B0604020202020204" pitchFamily="34" charset="0"/>
              <a:buChar char="•"/>
            </a:pPr>
            <a:r>
              <a:rPr lang="en-US" b="1" dirty="0"/>
              <a:t>AWS IAM</a:t>
            </a:r>
            <a:r>
              <a:rPr lang="en-US" dirty="0"/>
              <a:t> is the core identity and access management service, enabling you to create and manage AWS users and groups, assign permissions, and control access to AWS resources.</a:t>
            </a:r>
          </a:p>
          <a:p>
            <a:pPr>
              <a:buFont typeface="Arial" panose="020B0604020202020204" pitchFamily="34" charset="0"/>
              <a:buChar char="•"/>
            </a:pPr>
            <a:r>
              <a:rPr lang="en-US" dirty="0"/>
              <a:t>Provides </a:t>
            </a:r>
            <a:r>
              <a:rPr lang="en-US" b="1" dirty="0"/>
              <a:t>IAM users, groups, roles, and policies</a:t>
            </a:r>
            <a:r>
              <a:rPr lang="en-US" dirty="0"/>
              <a:t> to manage permissions.</a:t>
            </a:r>
          </a:p>
          <a:p>
            <a:pPr>
              <a:buFont typeface="Arial" panose="020B0604020202020204" pitchFamily="34" charset="0"/>
              <a:buChar char="•"/>
            </a:pPr>
            <a:r>
              <a:rPr lang="en-US" dirty="0"/>
              <a:t>Supports </a:t>
            </a:r>
            <a:r>
              <a:rPr lang="en-US" b="1" dirty="0"/>
              <a:t>Multi-Factor Authentication (MFA)</a:t>
            </a:r>
            <a:r>
              <a:rPr lang="en-US" dirty="0"/>
              <a:t>, requiring users to provide an additional verification code along with their password.</a:t>
            </a:r>
          </a:p>
          <a:p>
            <a:r>
              <a:rPr lang="en-US" b="1" dirty="0"/>
              <a:t>AWS Single Sign-On (SSO)</a:t>
            </a:r>
          </a:p>
          <a:p>
            <a:pPr>
              <a:buFont typeface="Arial" panose="020B0604020202020204" pitchFamily="34" charset="0"/>
              <a:buChar char="•"/>
            </a:pPr>
            <a:r>
              <a:rPr lang="en-US" dirty="0"/>
              <a:t>AWS SSO is a cloud-based service that allows users to access multiple AWS accounts and applications with a single set of login credentials.</a:t>
            </a:r>
          </a:p>
          <a:p>
            <a:pPr>
              <a:buFont typeface="Arial" panose="020B0604020202020204" pitchFamily="34" charset="0"/>
              <a:buChar char="•"/>
            </a:pPr>
            <a:r>
              <a:rPr lang="en-US" dirty="0"/>
              <a:t>Integrates with on-premises Active Directory and supports SSO for external applications like Microsoft 365 and Salesforce.</a:t>
            </a:r>
          </a:p>
          <a:p>
            <a:pPr>
              <a:buFont typeface="Arial" panose="020B0604020202020204" pitchFamily="34" charset="0"/>
              <a:buChar char="•"/>
            </a:pPr>
            <a:r>
              <a:rPr lang="en-US" dirty="0"/>
              <a:t>Allows users to use </a:t>
            </a:r>
            <a:r>
              <a:rPr lang="en-US" b="1" dirty="0"/>
              <a:t>federated login</a:t>
            </a:r>
            <a:r>
              <a:rPr lang="en-US" dirty="0"/>
              <a:t> from corporate directories.</a:t>
            </a:r>
          </a:p>
          <a:p>
            <a:r>
              <a:rPr lang="en-US" b="1" dirty="0"/>
              <a:t>3. Amazon Cognito</a:t>
            </a:r>
          </a:p>
          <a:p>
            <a:pPr>
              <a:buFont typeface="Arial" panose="020B0604020202020204" pitchFamily="34" charset="0"/>
              <a:buChar char="•"/>
            </a:pPr>
            <a:r>
              <a:rPr lang="en-US" dirty="0"/>
              <a:t>Amazon Cognito provides authentication, authorization, and user management for web and mobile applications.</a:t>
            </a:r>
          </a:p>
          <a:p>
            <a:pPr>
              <a:buFont typeface="Arial" panose="020B0604020202020204" pitchFamily="34" charset="0"/>
              <a:buChar char="•"/>
            </a:pPr>
            <a:r>
              <a:rPr lang="en-US" dirty="0"/>
              <a:t>Enables </a:t>
            </a:r>
            <a:r>
              <a:rPr lang="en-US" b="1" dirty="0"/>
              <a:t>user sign-up, sign-in, and access control</a:t>
            </a:r>
            <a:r>
              <a:rPr lang="en-US" dirty="0"/>
              <a:t>.</a:t>
            </a:r>
          </a:p>
          <a:p>
            <a:pPr>
              <a:buFont typeface="Arial" panose="020B0604020202020204" pitchFamily="34" charset="0"/>
              <a:buChar char="•"/>
            </a:pPr>
            <a:r>
              <a:rPr lang="en-US" dirty="0"/>
              <a:t>Supports </a:t>
            </a:r>
            <a:r>
              <a:rPr lang="en-US" b="1" dirty="0"/>
              <a:t>OAuth, SAML, and OpenID Connect</a:t>
            </a:r>
            <a:r>
              <a:rPr lang="en-US" dirty="0"/>
              <a:t> for social and enterprise identity providers, including Google, Facebook, and SAML-based identity providers.</a:t>
            </a:r>
          </a:p>
          <a:p>
            <a:r>
              <a:rPr lang="en-US" b="1" dirty="0"/>
              <a:t>4. AWS Security Token Service (STS)</a:t>
            </a:r>
          </a:p>
          <a:p>
            <a:pPr>
              <a:buFont typeface="Arial" panose="020B0604020202020204" pitchFamily="34" charset="0"/>
              <a:buChar char="•"/>
            </a:pPr>
            <a:r>
              <a:rPr lang="en-US" dirty="0"/>
              <a:t>AWS STS provides temporary security credentials for IAM users or federated users.</a:t>
            </a:r>
          </a:p>
          <a:p>
            <a:pPr>
              <a:buFont typeface="Arial" panose="020B0604020202020204" pitchFamily="34" charset="0"/>
              <a:buChar char="•"/>
            </a:pPr>
            <a:r>
              <a:rPr lang="en-US" dirty="0"/>
              <a:t>Supports </a:t>
            </a:r>
            <a:r>
              <a:rPr lang="en-US" b="1" dirty="0"/>
              <a:t>assumed roles</a:t>
            </a:r>
            <a:r>
              <a:rPr lang="en-US" dirty="0"/>
              <a:t> for temporary access to resources across different AWS accounts.</a:t>
            </a:r>
          </a:p>
          <a:p>
            <a:pPr>
              <a:buFont typeface="Arial" panose="020B0604020202020204" pitchFamily="34" charset="0"/>
              <a:buChar char="•"/>
            </a:pPr>
            <a:r>
              <a:rPr lang="en-US" dirty="0"/>
              <a:t>Useful for granting short-term access to AWS resources without exposing long-term credentials.</a:t>
            </a:r>
          </a:p>
          <a:p>
            <a:r>
              <a:rPr lang="en-US" b="1" dirty="0"/>
              <a:t>5. AWS Organizations</a:t>
            </a:r>
          </a:p>
          <a:p>
            <a:pPr>
              <a:buFont typeface="Arial" panose="020B0604020202020204" pitchFamily="34" charset="0"/>
              <a:buChar char="•"/>
            </a:pPr>
            <a:r>
              <a:rPr lang="en-US" dirty="0"/>
              <a:t>AWS Organizations helps manage and control multiple AWS accounts within a single organization.</a:t>
            </a:r>
          </a:p>
          <a:p>
            <a:pPr>
              <a:buFont typeface="Arial" panose="020B0604020202020204" pitchFamily="34" charset="0"/>
              <a:buChar char="•"/>
            </a:pPr>
            <a:r>
              <a:rPr lang="en-US" dirty="0"/>
              <a:t>Allows centralized management of IAM policies across accounts and helps implement best practices for access control.</a:t>
            </a:r>
          </a:p>
          <a:p>
            <a:pPr>
              <a:buFont typeface="Arial" panose="020B0604020202020204" pitchFamily="34" charset="0"/>
              <a:buChar char="•"/>
            </a:pPr>
            <a:endParaRPr lang="en-US" dirty="0"/>
          </a:p>
          <a:p>
            <a:endParaRPr lang="en-IN" dirty="0"/>
          </a:p>
        </p:txBody>
      </p:sp>
      <p:sp>
        <p:nvSpPr>
          <p:cNvPr id="4" name="Slide Number Placeholder 3"/>
          <p:cNvSpPr>
            <a:spLocks noGrp="1"/>
          </p:cNvSpPr>
          <p:nvPr>
            <p:ph type="sldNum" sz="quarter" idx="5"/>
          </p:nvPr>
        </p:nvSpPr>
        <p:spPr/>
        <p:txBody>
          <a:bodyPr/>
          <a:lstStyle/>
          <a:p>
            <a:fld id="{3F828838-D5F7-42FA-A2C8-AD17BB09F47E}" type="slidenum">
              <a:rPr lang="en-IN" smtClean="0"/>
              <a:t>14</a:t>
            </a:fld>
            <a:endParaRPr lang="en-IN"/>
          </a:p>
        </p:txBody>
      </p:sp>
    </p:spTree>
    <p:extLst>
      <p:ext uri="{BB962C8B-B14F-4D97-AF65-F5344CB8AC3E}">
        <p14:creationId xmlns:p14="http://schemas.microsoft.com/office/powerpoint/2010/main" val="262840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AWS, </a:t>
            </a:r>
            <a:r>
              <a:rPr lang="en-US" b="1" dirty="0"/>
              <a:t>CloudTrail</a:t>
            </a:r>
            <a:r>
              <a:rPr lang="en-US" dirty="0"/>
              <a:t> is the primary service for monitoring and logging account activity across AWS resources. It provides a detailed history of API calls made within your account, which is essential for security, auditing, and troubleshooting. Here’s a breakdown of some core concepts within CloudTrail:</a:t>
            </a:r>
          </a:p>
          <a:p>
            <a:r>
              <a:rPr lang="en-US" b="1" dirty="0"/>
              <a:t>1. Management Events</a:t>
            </a:r>
          </a:p>
          <a:p>
            <a:pPr>
              <a:buFont typeface="Arial" panose="020B0604020202020204" pitchFamily="34" charset="0"/>
              <a:buChar char="•"/>
            </a:pPr>
            <a:r>
              <a:rPr lang="en-US" dirty="0"/>
              <a:t>Management events provide information about </a:t>
            </a:r>
            <a:r>
              <a:rPr lang="en-US" b="1" dirty="0"/>
              <a:t>administrative actions</a:t>
            </a:r>
            <a:r>
              <a:rPr lang="en-US" dirty="0"/>
              <a:t> performed on AWS resources, such as creating, deleting, and modifying configurations.</a:t>
            </a:r>
          </a:p>
          <a:p>
            <a:pPr>
              <a:buFont typeface="Arial" panose="020B0604020202020204" pitchFamily="34" charset="0"/>
              <a:buChar char="•"/>
            </a:pPr>
            <a:r>
              <a:rPr lang="en-US" dirty="0"/>
              <a:t>Examples include IAM user creation, S3 bucket deletion, EC2 instance launch, etc.</a:t>
            </a:r>
          </a:p>
          <a:p>
            <a:pPr>
              <a:buFont typeface="Arial" panose="020B0604020202020204" pitchFamily="34" charset="0"/>
              <a:buChar char="•"/>
            </a:pPr>
            <a:r>
              <a:rPr lang="en-US" b="1" dirty="0"/>
              <a:t>Enabled by default</a:t>
            </a:r>
            <a:r>
              <a:rPr lang="en-US" dirty="0"/>
              <a:t> on all trails in CloudTrail, management events help track high-level changes to your environment.</a:t>
            </a:r>
          </a:p>
          <a:p>
            <a:r>
              <a:rPr lang="en-US" b="1" dirty="0"/>
              <a:t>2. Data Events</a:t>
            </a:r>
          </a:p>
          <a:p>
            <a:pPr>
              <a:buFont typeface="Arial" panose="020B0604020202020204" pitchFamily="34" charset="0"/>
              <a:buChar char="•"/>
            </a:pPr>
            <a:r>
              <a:rPr lang="en-US" dirty="0"/>
              <a:t>Data events capture </a:t>
            </a:r>
            <a:r>
              <a:rPr lang="en-US" b="1" dirty="0"/>
              <a:t>resource-level activities</a:t>
            </a:r>
            <a:r>
              <a:rPr lang="en-US" dirty="0"/>
              <a:t> like S3 object-level actions (e.g., </a:t>
            </a:r>
            <a:r>
              <a:rPr lang="en-US" dirty="0" err="1"/>
              <a:t>GetObject</a:t>
            </a:r>
            <a:r>
              <a:rPr lang="en-US" dirty="0"/>
              <a:t>, </a:t>
            </a:r>
            <a:r>
              <a:rPr lang="en-US" dirty="0" err="1"/>
              <a:t>PutObject</a:t>
            </a:r>
            <a:r>
              <a:rPr lang="en-US" dirty="0"/>
              <a:t>) and Lambda function invocations.</a:t>
            </a:r>
          </a:p>
          <a:p>
            <a:pPr>
              <a:buFont typeface="Arial" panose="020B0604020202020204" pitchFamily="34" charset="0"/>
              <a:buChar char="•"/>
            </a:pPr>
            <a:r>
              <a:rPr lang="en-US" dirty="0"/>
              <a:t>Data events are typically high-volume, so they are not enabled by default; they need to be explicitly configured to capture specific actions on resources.</a:t>
            </a:r>
          </a:p>
          <a:p>
            <a:pPr>
              <a:buFont typeface="Arial" panose="020B0604020202020204" pitchFamily="34" charset="0"/>
              <a:buChar char="•"/>
            </a:pPr>
            <a:r>
              <a:rPr lang="en-US" dirty="0"/>
              <a:t>Useful for tracking sensitive data access and understanding detailed interactions with resources.</a:t>
            </a:r>
          </a:p>
          <a:p>
            <a:r>
              <a:rPr lang="en-US" b="1" dirty="0"/>
              <a:t>3. Trails</a:t>
            </a:r>
          </a:p>
          <a:p>
            <a:pPr>
              <a:buFont typeface="Arial" panose="020B0604020202020204" pitchFamily="34" charset="0"/>
              <a:buChar char="•"/>
            </a:pPr>
            <a:r>
              <a:rPr lang="en-US" dirty="0"/>
              <a:t>A </a:t>
            </a:r>
            <a:r>
              <a:rPr lang="en-US" b="1" dirty="0"/>
              <a:t>Trail</a:t>
            </a:r>
            <a:r>
              <a:rPr lang="en-US" dirty="0"/>
              <a:t> is a configuration within CloudTrail that enables logging and monitoring of events in one or more AWS regions.</a:t>
            </a:r>
          </a:p>
          <a:p>
            <a:pPr>
              <a:buFont typeface="Arial" panose="020B0604020202020204" pitchFamily="34" charset="0"/>
              <a:buChar char="•"/>
            </a:pPr>
            <a:r>
              <a:rPr lang="en-US" dirty="0"/>
              <a:t>Trails can be configured to log </a:t>
            </a:r>
            <a:r>
              <a:rPr lang="en-US" b="1" dirty="0"/>
              <a:t>all regions</a:t>
            </a:r>
            <a:r>
              <a:rPr lang="en-US" dirty="0"/>
              <a:t> or a specific region.</a:t>
            </a:r>
          </a:p>
          <a:p>
            <a:pPr>
              <a:buFont typeface="Arial" panose="020B0604020202020204" pitchFamily="34" charset="0"/>
              <a:buChar char="•"/>
            </a:pPr>
            <a:r>
              <a:rPr lang="en-US" dirty="0"/>
              <a:t>You can create multiple trails with different configurations, for example, one for </a:t>
            </a:r>
            <a:r>
              <a:rPr lang="en-US" b="1" dirty="0"/>
              <a:t>global monitoring</a:t>
            </a:r>
            <a:r>
              <a:rPr lang="en-US" dirty="0"/>
              <a:t> (across all regions) and another for </a:t>
            </a:r>
            <a:r>
              <a:rPr lang="en-US" b="1" dirty="0"/>
              <a:t>detailed tracking of specific actions</a:t>
            </a:r>
            <a:r>
              <a:rPr lang="en-US" dirty="0"/>
              <a:t>.</a:t>
            </a:r>
          </a:p>
          <a:p>
            <a:pPr>
              <a:buFont typeface="Arial" panose="020B0604020202020204" pitchFamily="34" charset="0"/>
              <a:buChar char="•"/>
            </a:pPr>
            <a:r>
              <a:rPr lang="en-US" dirty="0"/>
              <a:t>CloudTrail can store logs in an </a:t>
            </a:r>
            <a:r>
              <a:rPr lang="en-US" b="1" dirty="0"/>
              <a:t>S3 bucket</a:t>
            </a:r>
            <a:r>
              <a:rPr lang="en-US" dirty="0"/>
              <a:t> and send them to </a:t>
            </a:r>
            <a:r>
              <a:rPr lang="en-US" b="1" dirty="0"/>
              <a:t>CloudWatch Logs</a:t>
            </a:r>
            <a:r>
              <a:rPr lang="en-US" dirty="0"/>
              <a:t> for further analysis and alerting.</a:t>
            </a:r>
          </a:p>
          <a:p>
            <a:r>
              <a:rPr lang="en-US" b="1" dirty="0"/>
              <a:t>4. Log File Integrity Validation</a:t>
            </a:r>
          </a:p>
          <a:p>
            <a:pPr>
              <a:buFont typeface="Arial" panose="020B0604020202020204" pitchFamily="34" charset="0"/>
              <a:buChar char="•"/>
            </a:pPr>
            <a:r>
              <a:rPr lang="en-US" dirty="0"/>
              <a:t>CloudTrail provides an option for </a:t>
            </a:r>
            <a:r>
              <a:rPr lang="en-US" b="1" dirty="0"/>
              <a:t>log file integrity validation</a:t>
            </a:r>
            <a:r>
              <a:rPr lang="en-US" dirty="0"/>
              <a:t> to ensure that the log files are </a:t>
            </a:r>
            <a:r>
              <a:rPr lang="en-US" b="1" dirty="0"/>
              <a:t>complete and unaltered</a:t>
            </a:r>
            <a:r>
              <a:rPr lang="en-US" dirty="0"/>
              <a:t> after delivery.</a:t>
            </a:r>
          </a:p>
          <a:p>
            <a:pPr>
              <a:buFont typeface="Arial" panose="020B0604020202020204" pitchFamily="34" charset="0"/>
              <a:buChar char="•"/>
            </a:pPr>
            <a:r>
              <a:rPr lang="en-US" dirty="0"/>
              <a:t>Using </a:t>
            </a:r>
            <a:r>
              <a:rPr lang="en-US" b="1" dirty="0"/>
              <a:t>SHA-256 hash and digital signatures</a:t>
            </a:r>
            <a:r>
              <a:rPr lang="en-US" dirty="0"/>
              <a:t>, CloudTrail can validate whether any log files have been tampered with, ensuring </a:t>
            </a:r>
            <a:r>
              <a:rPr lang="en-US" b="1" dirty="0"/>
              <a:t>data integrity</a:t>
            </a:r>
            <a:r>
              <a:rPr lang="en-US" dirty="0"/>
              <a:t> for compliance and forensic analysis.</a:t>
            </a:r>
          </a:p>
          <a:p>
            <a:endParaRPr lang="en-IN" dirty="0"/>
          </a:p>
        </p:txBody>
      </p:sp>
      <p:sp>
        <p:nvSpPr>
          <p:cNvPr id="4" name="Slide Number Placeholder 3"/>
          <p:cNvSpPr>
            <a:spLocks noGrp="1"/>
          </p:cNvSpPr>
          <p:nvPr>
            <p:ph type="sldNum" sz="quarter" idx="5"/>
          </p:nvPr>
        </p:nvSpPr>
        <p:spPr/>
        <p:txBody>
          <a:bodyPr/>
          <a:lstStyle/>
          <a:p>
            <a:fld id="{3F828838-D5F7-42FA-A2C8-AD17BB09F47E}" type="slidenum">
              <a:rPr lang="en-IN" smtClean="0"/>
              <a:t>15</a:t>
            </a:fld>
            <a:endParaRPr lang="en-IN"/>
          </a:p>
        </p:txBody>
      </p:sp>
    </p:spTree>
    <p:extLst>
      <p:ext uri="{BB962C8B-B14F-4D97-AF65-F5344CB8AC3E}">
        <p14:creationId xmlns:p14="http://schemas.microsoft.com/office/powerpoint/2010/main" val="191093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Amazon CloudWatch</a:t>
            </a:r>
            <a:r>
              <a:rPr lang="en-US" dirty="0"/>
              <a:t> is a monitoring and observability service that provides data and insights to monitor applications, respond to system-wide performance changes, and optimize resource use. Here’s a look at its primary features:</a:t>
            </a:r>
          </a:p>
          <a:p>
            <a:r>
              <a:rPr lang="en-US" b="1" dirty="0"/>
              <a:t>1. CloudWatch Metrics</a:t>
            </a:r>
          </a:p>
          <a:p>
            <a:pPr>
              <a:buFont typeface="Arial" panose="020B0604020202020204" pitchFamily="34" charset="0"/>
              <a:buChar char="•"/>
            </a:pPr>
            <a:r>
              <a:rPr lang="en-US" dirty="0"/>
              <a:t>Metrics are the </a:t>
            </a:r>
            <a:r>
              <a:rPr lang="en-US" b="1" dirty="0"/>
              <a:t>data points collected</a:t>
            </a:r>
            <a:r>
              <a:rPr lang="en-US" dirty="0"/>
              <a:t> from AWS resources and applications.</a:t>
            </a:r>
          </a:p>
          <a:p>
            <a:pPr>
              <a:buFont typeface="Arial" panose="020B0604020202020204" pitchFamily="34" charset="0"/>
              <a:buChar char="•"/>
            </a:pPr>
            <a:r>
              <a:rPr lang="en-US" dirty="0"/>
              <a:t>Each AWS service provides default metrics, like CPU utilization for EC2 instances, request counts for API Gateway, etc.</a:t>
            </a:r>
          </a:p>
          <a:p>
            <a:pPr>
              <a:buFont typeface="Arial" panose="020B0604020202020204" pitchFamily="34" charset="0"/>
              <a:buChar char="•"/>
            </a:pPr>
            <a:r>
              <a:rPr lang="en-US" dirty="0"/>
              <a:t>You can also create </a:t>
            </a:r>
            <a:r>
              <a:rPr lang="en-US" b="1" dirty="0"/>
              <a:t>custom metrics</a:t>
            </a:r>
            <a:r>
              <a:rPr lang="en-US" dirty="0"/>
              <a:t> by sending data from your applications.</a:t>
            </a:r>
          </a:p>
          <a:p>
            <a:pPr>
              <a:buFont typeface="Arial" panose="020B0604020202020204" pitchFamily="34" charset="0"/>
              <a:buChar char="•"/>
            </a:pPr>
            <a:r>
              <a:rPr lang="en-US" dirty="0"/>
              <a:t>Metrics are organized by namespace and dimension, helping to categorize and filter data for more granular monitoring.</a:t>
            </a:r>
          </a:p>
          <a:p>
            <a:r>
              <a:rPr lang="en-US" b="1" dirty="0"/>
              <a:t>2. Graphing Metrics</a:t>
            </a:r>
          </a:p>
          <a:p>
            <a:pPr>
              <a:buFont typeface="Arial" panose="020B0604020202020204" pitchFamily="34" charset="0"/>
              <a:buChar char="•"/>
            </a:pPr>
            <a:r>
              <a:rPr lang="en-US" dirty="0"/>
              <a:t>CloudWatch allows you to create </a:t>
            </a:r>
            <a:r>
              <a:rPr lang="en-US" b="1" dirty="0"/>
              <a:t>visualizations</a:t>
            </a:r>
            <a:r>
              <a:rPr lang="en-US" dirty="0"/>
              <a:t> of metrics using the CloudWatch </a:t>
            </a:r>
            <a:r>
              <a:rPr lang="en-US" b="1" dirty="0"/>
              <a:t>Console</a:t>
            </a:r>
            <a:r>
              <a:rPr lang="en-US" dirty="0"/>
              <a:t>.</a:t>
            </a:r>
          </a:p>
          <a:p>
            <a:pPr>
              <a:buFont typeface="Arial" panose="020B0604020202020204" pitchFamily="34" charset="0"/>
              <a:buChar char="•"/>
            </a:pPr>
            <a:r>
              <a:rPr lang="en-US" b="1" dirty="0"/>
              <a:t>Dashboards</a:t>
            </a:r>
            <a:r>
              <a:rPr lang="en-US" dirty="0"/>
              <a:t> enable you to create custom views with graphs for multiple metrics across services, regions, and accounts.</a:t>
            </a:r>
          </a:p>
          <a:p>
            <a:pPr>
              <a:buFont typeface="Arial" panose="020B0604020202020204" pitchFamily="34" charset="0"/>
              <a:buChar char="•"/>
            </a:pPr>
            <a:r>
              <a:rPr lang="en-US" dirty="0"/>
              <a:t>Graphs support various types, like </a:t>
            </a:r>
            <a:r>
              <a:rPr lang="en-US" b="1" dirty="0"/>
              <a:t>line graphs, stacked areas, and bar charts</a:t>
            </a:r>
            <a:r>
              <a:rPr lang="en-US" dirty="0"/>
              <a:t>, which help in identifying trends and patterns over time.</a:t>
            </a:r>
          </a:p>
          <a:p>
            <a:r>
              <a:rPr lang="en-US" b="1" dirty="0"/>
              <a:t>3. Metric Math</a:t>
            </a:r>
          </a:p>
          <a:p>
            <a:pPr>
              <a:buFont typeface="Arial" panose="020B0604020202020204" pitchFamily="34" charset="0"/>
              <a:buChar char="•"/>
            </a:pPr>
            <a:r>
              <a:rPr lang="en-US" dirty="0"/>
              <a:t>Metric Math allows you to </a:t>
            </a:r>
            <a:r>
              <a:rPr lang="en-US" b="1" dirty="0"/>
              <a:t>perform calculations</a:t>
            </a:r>
            <a:r>
              <a:rPr lang="en-US" dirty="0"/>
              <a:t> on CloudWatch metrics to gain more insights.</a:t>
            </a:r>
          </a:p>
          <a:p>
            <a:pPr>
              <a:buFont typeface="Arial" panose="020B0604020202020204" pitchFamily="34" charset="0"/>
              <a:buChar char="•"/>
            </a:pPr>
            <a:r>
              <a:rPr lang="en-US" dirty="0"/>
              <a:t>You can apply mathematical functions like </a:t>
            </a:r>
            <a:r>
              <a:rPr lang="en-US" b="1" dirty="0"/>
              <a:t>sum, average, min, max, or percentile</a:t>
            </a:r>
            <a:r>
              <a:rPr lang="en-US" dirty="0"/>
              <a:t> to one or more metrics.</a:t>
            </a:r>
          </a:p>
          <a:p>
            <a:pPr>
              <a:buFont typeface="Arial" panose="020B0604020202020204" pitchFamily="34" charset="0"/>
              <a:buChar char="•"/>
            </a:pPr>
            <a:r>
              <a:rPr lang="en-US" dirty="0"/>
              <a:t>Useful for creating </a:t>
            </a:r>
            <a:r>
              <a:rPr lang="en-US" b="1" dirty="0"/>
              <a:t>derived metrics</a:t>
            </a:r>
            <a:r>
              <a:rPr lang="en-US" dirty="0"/>
              <a:t> (e.g., calculating the error rate by dividing error count by request count) and analyzing complex scenarios in real time.</a:t>
            </a:r>
          </a:p>
          <a:p>
            <a:r>
              <a:rPr lang="en-US" b="1" dirty="0"/>
              <a:t>4. CloudWatch Logs</a:t>
            </a:r>
          </a:p>
          <a:p>
            <a:pPr>
              <a:buFont typeface="Arial" panose="020B0604020202020204" pitchFamily="34" charset="0"/>
              <a:buChar char="•"/>
            </a:pPr>
            <a:r>
              <a:rPr lang="en-US" dirty="0"/>
              <a:t>CloudWatch Logs enables you to </a:t>
            </a:r>
            <a:r>
              <a:rPr lang="en-US" b="1" dirty="0"/>
              <a:t>collect, monitor, and analyze log data</a:t>
            </a:r>
            <a:r>
              <a:rPr lang="en-US" dirty="0"/>
              <a:t> from AWS resources and applications.</a:t>
            </a:r>
          </a:p>
          <a:p>
            <a:pPr>
              <a:buFont typeface="Arial" panose="020B0604020202020204" pitchFamily="34" charset="0"/>
              <a:buChar char="•"/>
            </a:pPr>
            <a:r>
              <a:rPr lang="en-US" b="1" dirty="0"/>
              <a:t>Log groups</a:t>
            </a:r>
            <a:r>
              <a:rPr lang="en-US" dirty="0"/>
              <a:t> organize log events, and </a:t>
            </a:r>
            <a:r>
              <a:rPr lang="en-US" b="1" dirty="0"/>
              <a:t>log streams</a:t>
            </a:r>
            <a:r>
              <a:rPr lang="en-US" dirty="0"/>
              <a:t> hold sequences of log events from the same source.</a:t>
            </a:r>
          </a:p>
          <a:p>
            <a:pPr>
              <a:buFont typeface="Arial" panose="020B0604020202020204" pitchFamily="34" charset="0"/>
              <a:buChar char="•"/>
            </a:pPr>
            <a:r>
              <a:rPr lang="en-US" dirty="0"/>
              <a:t>CloudWatch Logs offers </a:t>
            </a:r>
            <a:r>
              <a:rPr lang="en-US" b="1" dirty="0"/>
              <a:t>Log Insights</a:t>
            </a:r>
            <a:r>
              <a:rPr lang="en-US" dirty="0"/>
              <a:t>, a powerful query language to search and analyze log data.</a:t>
            </a:r>
          </a:p>
          <a:p>
            <a:pPr>
              <a:buFont typeface="Arial" panose="020B0604020202020204" pitchFamily="34" charset="0"/>
              <a:buChar char="•"/>
            </a:pPr>
            <a:r>
              <a:rPr lang="en-US" dirty="0"/>
              <a:t>Supports </a:t>
            </a:r>
            <a:r>
              <a:rPr lang="en-US" b="1" dirty="0"/>
              <a:t>retention policies</a:t>
            </a:r>
            <a:r>
              <a:rPr lang="en-US" dirty="0"/>
              <a:t> for how long to keep logs and integrates with Lambda for automated responses based on log patterns.</a:t>
            </a:r>
          </a:p>
          <a:p>
            <a:r>
              <a:rPr lang="en-US" b="1" dirty="0"/>
              <a:t>5. CloudWatch Alarms</a:t>
            </a:r>
          </a:p>
          <a:p>
            <a:pPr>
              <a:buFont typeface="Arial" panose="020B0604020202020204" pitchFamily="34" charset="0"/>
              <a:buChar char="•"/>
            </a:pPr>
            <a:r>
              <a:rPr lang="en-US" dirty="0"/>
              <a:t>CloudWatch Alarms help you </a:t>
            </a:r>
            <a:r>
              <a:rPr lang="en-US" b="1" dirty="0"/>
              <a:t>set thresholds</a:t>
            </a:r>
            <a:r>
              <a:rPr lang="en-US" dirty="0"/>
              <a:t> on metrics to trigger alerts or automated actions.</a:t>
            </a:r>
          </a:p>
          <a:p>
            <a:pPr>
              <a:buFont typeface="Arial" panose="020B0604020202020204" pitchFamily="34" charset="0"/>
              <a:buChar char="•"/>
            </a:pPr>
            <a:r>
              <a:rPr lang="en-US" dirty="0"/>
              <a:t>Supports various conditions (e.g., alarm state for threshold breach, OK state, insufficient data state).</a:t>
            </a:r>
          </a:p>
          <a:p>
            <a:pPr>
              <a:buFont typeface="Arial" panose="020B0604020202020204" pitchFamily="34" charset="0"/>
              <a:buChar char="•"/>
            </a:pPr>
            <a:r>
              <a:rPr lang="en-US" b="1" dirty="0"/>
              <a:t>Actions</a:t>
            </a:r>
            <a:r>
              <a:rPr lang="en-US" dirty="0"/>
              <a:t> on alarms include sending </a:t>
            </a:r>
            <a:r>
              <a:rPr lang="en-US" b="1" dirty="0"/>
              <a:t>SNS notifications</a:t>
            </a:r>
            <a:r>
              <a:rPr lang="en-US" dirty="0"/>
              <a:t> or triggering </a:t>
            </a:r>
            <a:r>
              <a:rPr lang="en-US" b="1" dirty="0"/>
              <a:t>Auto Scaling</a:t>
            </a:r>
            <a:r>
              <a:rPr lang="en-US" dirty="0"/>
              <a:t> or </a:t>
            </a:r>
            <a:r>
              <a:rPr lang="en-US" b="1" dirty="0"/>
              <a:t>EC2 recovery actions</a:t>
            </a:r>
            <a:r>
              <a:rPr lang="en-US" dirty="0"/>
              <a:t>.</a:t>
            </a:r>
          </a:p>
          <a:p>
            <a:pPr>
              <a:buFont typeface="Arial" panose="020B0604020202020204" pitchFamily="34" charset="0"/>
              <a:buChar char="•"/>
            </a:pPr>
            <a:r>
              <a:rPr lang="en-US" dirty="0"/>
              <a:t>Alarms can be </a:t>
            </a:r>
            <a:r>
              <a:rPr lang="en-US" b="1" dirty="0"/>
              <a:t>static</a:t>
            </a:r>
            <a:r>
              <a:rPr lang="en-US" dirty="0"/>
              <a:t> (set value thresholds) or </a:t>
            </a:r>
            <a:r>
              <a:rPr lang="en-US" b="1" dirty="0"/>
              <a:t>anomaly detection</a:t>
            </a:r>
            <a:r>
              <a:rPr lang="en-US" dirty="0"/>
              <a:t>-based, where CloudWatch dynamically adjusts based on historical data patterns.</a:t>
            </a:r>
          </a:p>
          <a:p>
            <a:endParaRPr lang="en-IN" dirty="0"/>
          </a:p>
        </p:txBody>
      </p:sp>
      <p:sp>
        <p:nvSpPr>
          <p:cNvPr id="4" name="Slide Number Placeholder 3"/>
          <p:cNvSpPr>
            <a:spLocks noGrp="1"/>
          </p:cNvSpPr>
          <p:nvPr>
            <p:ph type="sldNum" sz="quarter" idx="5"/>
          </p:nvPr>
        </p:nvSpPr>
        <p:spPr/>
        <p:txBody>
          <a:bodyPr/>
          <a:lstStyle/>
          <a:p>
            <a:fld id="{3F828838-D5F7-42FA-A2C8-AD17BB09F47E}" type="slidenum">
              <a:rPr lang="en-IN" smtClean="0"/>
              <a:t>22</a:t>
            </a:fld>
            <a:endParaRPr lang="en-IN"/>
          </a:p>
        </p:txBody>
      </p:sp>
    </p:spTree>
    <p:extLst>
      <p:ext uri="{BB962C8B-B14F-4D97-AF65-F5344CB8AC3E}">
        <p14:creationId xmlns:p14="http://schemas.microsoft.com/office/powerpoint/2010/main" val="14305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E8EB-3294-37F9-C879-19144D7D3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A237D2B-A66F-10BB-09D5-74650BDB1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9808011-A5F8-685E-29E6-F177CDEAB87D}"/>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F4DAFAC2-C123-1652-7F75-31C0C0B0767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6FFF25-8B99-00C7-8CDA-6B7BCDD60AC3}"/>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73336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8045-C0E6-77EF-2B10-0C5349E5190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42B80A2-C6C4-EF71-6429-59652AB90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4500D1-9CEE-6F61-3591-7424C81EB17C}"/>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4F3AE6F0-6435-5D4B-8BC4-AFFBCC823E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3E3B5A-C159-0724-86E1-3C7D0ABB0F90}"/>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1401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32CFE-75C2-6216-EBBF-28DE5F833A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2CA8F9-546C-4955-DC87-867A6CCF8E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F24D37-A5A0-382F-7401-C579AA9B4771}"/>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235468C9-A0B9-DACB-B82B-F92B23D42F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C428E5-977C-8F76-8FB0-A300DEEFA623}"/>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349483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BDB8-8B46-03B0-C431-C79692375F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8B6F7D8-EB68-E251-C61C-916D3AC3BB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5D1C73-671B-54E2-2215-52F1435BF0E0}"/>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C3D417AB-879D-6238-9458-7E8D128B0C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BA23EB-4905-593B-2E33-71827549095B}"/>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161559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5E74-8722-D21C-E9C5-6526C69D29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8018C8D-D748-0099-5550-3168365F9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C5201-C2D9-DD00-0B41-16155EE24BC6}"/>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E0A3347C-4FA7-6A16-76F1-8CEB7AE4BD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7FB14F-7072-7FD9-1E43-8ACCD358CB67}"/>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386677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C077-D9B9-70F9-6448-15B645861D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CB6C7B8-C241-6EED-C1BC-53BB607BB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2044987-0C7C-8D3C-7027-7A486D1B8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BF54E6-6F34-B8DA-58B6-F5FC820BBA4A}"/>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6" name="Footer Placeholder 5">
            <a:extLst>
              <a:ext uri="{FF2B5EF4-FFF2-40B4-BE49-F238E27FC236}">
                <a16:creationId xmlns:a16="http://schemas.microsoft.com/office/drawing/2014/main" id="{0F921224-0411-436D-A840-3D3D76DDA8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A3553B-4FBD-E48D-9816-A75F5727B39B}"/>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411451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A36A-1852-6A49-C70C-A8C56FB81A6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4790C9-AF4C-F201-6E10-5A097D1F84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2A1CF-10E1-02C4-B42E-2CC80A606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92CA66-C2F7-E76B-2655-E5E93BF44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9656A-9891-8978-A899-EBDE2CB31A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6C97324-7350-FE4F-7EA0-CDE843F8410A}"/>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8" name="Footer Placeholder 7">
            <a:extLst>
              <a:ext uri="{FF2B5EF4-FFF2-40B4-BE49-F238E27FC236}">
                <a16:creationId xmlns:a16="http://schemas.microsoft.com/office/drawing/2014/main" id="{B246E663-B334-633A-48D3-67714F0431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5E658B5-E2A7-FF96-5F2C-48843F0B827C}"/>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281591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B70E-7DF6-7D5B-51E4-7E4254B8E7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C65E4BD-2F3E-C62C-1180-CFA27F1BBACF}"/>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4" name="Footer Placeholder 3">
            <a:extLst>
              <a:ext uri="{FF2B5EF4-FFF2-40B4-BE49-F238E27FC236}">
                <a16:creationId xmlns:a16="http://schemas.microsoft.com/office/drawing/2014/main" id="{21D300CD-0FF0-D303-1CF4-CF00F04EE70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7926DA5-DCDA-9EEA-EC76-4CC4256A0A9A}"/>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99733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C2445-CD37-4606-C3A3-26BF84C47DFB}"/>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3" name="Footer Placeholder 2">
            <a:extLst>
              <a:ext uri="{FF2B5EF4-FFF2-40B4-BE49-F238E27FC236}">
                <a16:creationId xmlns:a16="http://schemas.microsoft.com/office/drawing/2014/main" id="{1026B863-89F5-9AC8-5125-DDF6B6F7C09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A6FE539-BDD2-0F95-46EB-FA2524BAD9FF}"/>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178724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6AF3-97A3-E01D-F24D-12A27ADB7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D243A1-5C96-9865-7DE0-C352E3787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3DAED75-2BC1-83F6-48F3-6C8BF2C8D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E5AD7-3E78-CBFD-5C11-0D1F32330A93}"/>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6" name="Footer Placeholder 5">
            <a:extLst>
              <a:ext uri="{FF2B5EF4-FFF2-40B4-BE49-F238E27FC236}">
                <a16:creationId xmlns:a16="http://schemas.microsoft.com/office/drawing/2014/main" id="{0D554BDF-99FD-8760-AD65-D1DD6A8CB6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03ED07-1178-308F-14B8-54A1F5AF7C80}"/>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227787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12ED-63FA-C202-5DEF-786AD745D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2C43AE5-31E4-E4E4-4AC1-FD11DA22A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14E36F4-0B88-884E-1BE6-AC0463B88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3534D-5F89-2B77-1CEA-B0BAB287DCE3}"/>
              </a:ext>
            </a:extLst>
          </p:cNvPr>
          <p:cNvSpPr>
            <a:spLocks noGrp="1"/>
          </p:cNvSpPr>
          <p:nvPr>
            <p:ph type="dt" sz="half" idx="10"/>
          </p:nvPr>
        </p:nvSpPr>
        <p:spPr/>
        <p:txBody>
          <a:bodyPr/>
          <a:lstStyle/>
          <a:p>
            <a:fld id="{BE2CCDD4-246F-45F5-8AFB-1AFBDD997503}" type="datetimeFigureOut">
              <a:rPr lang="en-IN" smtClean="0"/>
              <a:t>06-11-2024</a:t>
            </a:fld>
            <a:endParaRPr lang="en-IN"/>
          </a:p>
        </p:txBody>
      </p:sp>
      <p:sp>
        <p:nvSpPr>
          <p:cNvPr id="6" name="Footer Placeholder 5">
            <a:extLst>
              <a:ext uri="{FF2B5EF4-FFF2-40B4-BE49-F238E27FC236}">
                <a16:creationId xmlns:a16="http://schemas.microsoft.com/office/drawing/2014/main" id="{9F09316A-54DC-89D7-607B-4B131DDC85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7DC1C5-195F-0A18-8D40-0DAA580AA97A}"/>
              </a:ext>
            </a:extLst>
          </p:cNvPr>
          <p:cNvSpPr>
            <a:spLocks noGrp="1"/>
          </p:cNvSpPr>
          <p:nvPr>
            <p:ph type="sldNum" sz="quarter" idx="12"/>
          </p:nvPr>
        </p:nvSpPr>
        <p:spPr/>
        <p:txBody>
          <a:bodyPr/>
          <a:lstStyle/>
          <a:p>
            <a:fld id="{57366A50-21B0-48DF-9631-61437B7DFE2A}" type="slidenum">
              <a:rPr lang="en-IN" smtClean="0"/>
              <a:t>‹#›</a:t>
            </a:fld>
            <a:endParaRPr lang="en-IN"/>
          </a:p>
        </p:txBody>
      </p:sp>
    </p:spTree>
    <p:extLst>
      <p:ext uri="{BB962C8B-B14F-4D97-AF65-F5344CB8AC3E}">
        <p14:creationId xmlns:p14="http://schemas.microsoft.com/office/powerpoint/2010/main" val="69454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8C97C-BFCC-7936-2BCF-72A6ECDE5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1093B27-C2AB-C5D1-B41B-F56BAD74F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FCAA1A-FD66-6F9D-4FCC-FAE8853F3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CCDD4-246F-45F5-8AFB-1AFBDD997503}" type="datetimeFigureOut">
              <a:rPr lang="en-IN" smtClean="0"/>
              <a:t>06-11-2024</a:t>
            </a:fld>
            <a:endParaRPr lang="en-IN"/>
          </a:p>
        </p:txBody>
      </p:sp>
      <p:sp>
        <p:nvSpPr>
          <p:cNvPr id="5" name="Footer Placeholder 4">
            <a:extLst>
              <a:ext uri="{FF2B5EF4-FFF2-40B4-BE49-F238E27FC236}">
                <a16:creationId xmlns:a16="http://schemas.microsoft.com/office/drawing/2014/main" id="{0A57CEC4-47D1-F615-85D1-99BC05665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E061CDA-2F60-908D-52EF-C7079E84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66A50-21B0-48DF-9631-61437B7DFE2A}" type="slidenum">
              <a:rPr lang="en-IN" smtClean="0"/>
              <a:t>‹#›</a:t>
            </a:fld>
            <a:endParaRPr lang="en-IN"/>
          </a:p>
        </p:txBody>
      </p:sp>
    </p:spTree>
    <p:extLst>
      <p:ext uri="{BB962C8B-B14F-4D97-AF65-F5344CB8AC3E}">
        <p14:creationId xmlns:p14="http://schemas.microsoft.com/office/powerpoint/2010/main" val="227732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eeksforgeeks.org/amazon-web-services-aws-free-tier-account-set-u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eeksforgeeks.org/amazon-web-services-aws-free-tier-account-set-u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eeksforgeeks.org/how-to-create-iam-roles-for-amazon-ec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5431C7-FACE-1E07-6ECE-4E61AACB10E0}"/>
              </a:ext>
            </a:extLst>
          </p:cNvPr>
          <p:cNvSpPr>
            <a:spLocks noGrp="1"/>
          </p:cNvSpPr>
          <p:nvPr>
            <p:ph type="subTitle" idx="1"/>
          </p:nvPr>
        </p:nvSpPr>
        <p:spPr>
          <a:xfrm>
            <a:off x="1524000" y="2198670"/>
            <a:ext cx="9144000" cy="1789393"/>
          </a:xfrm>
        </p:spPr>
        <p:txBody>
          <a:bodyPr>
            <a:noAutofit/>
          </a:bodyPr>
          <a:lstStyle/>
          <a:p>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Module 4</a:t>
            </a:r>
          </a:p>
          <a:p>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Authentication and Authorization, Cloud Trial, Cloud Watch</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68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57862-C9CD-0B2E-577C-F01D9D9DA9E3}"/>
              </a:ext>
            </a:extLst>
          </p:cNvPr>
          <p:cNvSpPr>
            <a:spLocks noGrp="1"/>
          </p:cNvSpPr>
          <p:nvPr>
            <p:ph idx="1"/>
          </p:nvPr>
        </p:nvSpPr>
        <p:spPr>
          <a:xfrm>
            <a:off x="328773" y="267128"/>
            <a:ext cx="11558427" cy="6328881"/>
          </a:xfrm>
        </p:spPr>
        <p:txBody>
          <a:bodyPr>
            <a:normAutofit/>
          </a:bodyPr>
          <a:lstStyle/>
          <a:p>
            <a:pPr marL="0" algn="just" rtl="0" fontAlgn="base">
              <a:spcBef>
                <a:spcPts val="0"/>
              </a:spcBef>
              <a:spcAft>
                <a:spcPts val="750"/>
              </a:spcAft>
            </a:pPr>
            <a:r>
              <a:rPr lang="en-US" sz="2000" b="0" i="0" dirty="0">
                <a:solidFill>
                  <a:srgbClr val="273239"/>
                </a:solidFill>
                <a:effectLst/>
                <a:latin typeface="Times New Roman" panose="02020603050405020304" pitchFamily="18" charset="0"/>
                <a:cs typeface="Times New Roman" panose="02020603050405020304" pitchFamily="18" charset="0"/>
              </a:rPr>
              <a:t>By clicking on the Enable console button you will be redirected to manage console login as shown in figure:</a:t>
            </a:r>
          </a:p>
          <a:p>
            <a:pPr marL="0"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Choose the </a:t>
            </a:r>
            <a:r>
              <a:rPr lang="en-US" sz="2000" b="1" i="0" dirty="0">
                <a:solidFill>
                  <a:srgbClr val="273239"/>
                </a:solidFill>
                <a:effectLst/>
                <a:latin typeface="Times New Roman" panose="02020603050405020304" pitchFamily="18" charset="0"/>
                <a:cs typeface="Times New Roman" panose="02020603050405020304" pitchFamily="18" charset="0"/>
              </a:rPr>
              <a:t>Enable</a:t>
            </a:r>
            <a:r>
              <a:rPr lang="en-US" sz="2000" b="0" i="0" dirty="0">
                <a:solidFill>
                  <a:srgbClr val="273239"/>
                </a:solidFill>
                <a:effectLst/>
                <a:latin typeface="Times New Roman" panose="02020603050405020304" pitchFamily="18" charset="0"/>
                <a:cs typeface="Times New Roman" panose="02020603050405020304" pitchFamily="18" charset="0"/>
              </a:rPr>
              <a:t> option</a:t>
            </a:r>
          </a:p>
          <a:p>
            <a:pPr marL="0"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Coming to the below password section we can set either the customized password that is directly set now or auto-generating and try on creating at the time of login.</a:t>
            </a:r>
          </a:p>
          <a:p>
            <a:pPr marL="0"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Try Setting up the password as per instructions on including Alphabets, Special Characters, and Numbers.</a:t>
            </a:r>
          </a:p>
        </p:txBody>
      </p:sp>
      <p:pic>
        <p:nvPicPr>
          <p:cNvPr id="4" name="Picture 3">
            <a:extLst>
              <a:ext uri="{FF2B5EF4-FFF2-40B4-BE49-F238E27FC236}">
                <a16:creationId xmlns:a16="http://schemas.microsoft.com/office/drawing/2014/main" id="{9B0ED0A9-A933-7867-5837-61E96B716D87}"/>
              </a:ext>
            </a:extLst>
          </p:cNvPr>
          <p:cNvPicPr>
            <a:picLocks noChangeAspect="1"/>
          </p:cNvPicPr>
          <p:nvPr/>
        </p:nvPicPr>
        <p:blipFill>
          <a:blip r:embed="rId2"/>
          <a:stretch>
            <a:fillRect/>
          </a:stretch>
        </p:blipFill>
        <p:spPr>
          <a:xfrm>
            <a:off x="2563402" y="2293116"/>
            <a:ext cx="7620000" cy="4297756"/>
          </a:xfrm>
          <a:prstGeom prst="rect">
            <a:avLst/>
          </a:prstGeom>
        </p:spPr>
      </p:pic>
    </p:spTree>
    <p:extLst>
      <p:ext uri="{BB962C8B-B14F-4D97-AF65-F5344CB8AC3E}">
        <p14:creationId xmlns:p14="http://schemas.microsoft.com/office/powerpoint/2010/main" val="422056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77275-3D57-BDB8-30F0-86E438C5ACA3}"/>
              </a:ext>
            </a:extLst>
          </p:cNvPr>
          <p:cNvSpPr>
            <a:spLocks noGrp="1"/>
          </p:cNvSpPr>
          <p:nvPr>
            <p:ph idx="1"/>
          </p:nvPr>
        </p:nvSpPr>
        <p:spPr>
          <a:xfrm>
            <a:off x="287676" y="143838"/>
            <a:ext cx="11578976" cy="6503542"/>
          </a:xfrm>
        </p:spPr>
        <p:txBody>
          <a:bodyPr>
            <a:normAutofit/>
          </a:bodyPr>
          <a:lstStyle/>
          <a:p>
            <a:pPr marL="0" indent="0" algn="just" rtl="0" fontAlgn="base">
              <a:lnSpc>
                <a:spcPct val="100000"/>
              </a:lnSpc>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9: </a:t>
            </a:r>
            <a:r>
              <a:rPr lang="en-US" sz="2000" b="0" i="0" dirty="0">
                <a:solidFill>
                  <a:srgbClr val="273239"/>
                </a:solidFill>
                <a:effectLst/>
                <a:latin typeface="Times New Roman" panose="02020603050405020304" pitchFamily="18" charset="0"/>
                <a:cs typeface="Times New Roman" panose="02020603050405020304" pitchFamily="18" charset="0"/>
              </a:rPr>
              <a:t>Follow the instructions while setting the password once it is created click on '</a:t>
            </a:r>
            <a:r>
              <a:rPr lang="en-US" sz="2000" b="1" i="0" dirty="0">
                <a:solidFill>
                  <a:srgbClr val="273239"/>
                </a:solidFill>
                <a:effectLst/>
                <a:latin typeface="Times New Roman" panose="02020603050405020304" pitchFamily="18" charset="0"/>
                <a:cs typeface="Times New Roman" panose="02020603050405020304" pitchFamily="18" charset="0"/>
              </a:rPr>
              <a:t>Done' </a:t>
            </a:r>
            <a:r>
              <a:rPr lang="en-US" sz="2000" b="0" i="0" dirty="0">
                <a:solidFill>
                  <a:srgbClr val="273239"/>
                </a:solidFill>
                <a:effectLst/>
                <a:latin typeface="Times New Roman" panose="02020603050405020304" pitchFamily="18" charset="0"/>
                <a:cs typeface="Times New Roman" panose="02020603050405020304" pitchFamily="18" charset="0"/>
              </a:rPr>
              <a:t>option.</a:t>
            </a:r>
          </a:p>
          <a:p>
            <a:pPr marL="0" algn="just" fontAlgn="base">
              <a:lnSpc>
                <a:spcPct val="100000"/>
              </a:lnSpc>
              <a:spcBef>
                <a:spcPts val="0"/>
              </a:spcBef>
            </a:pPr>
            <a:r>
              <a:rPr lang="en-US" sz="2000" b="1" i="0" dirty="0">
                <a:solidFill>
                  <a:srgbClr val="273239"/>
                </a:solidFill>
                <a:effectLst/>
                <a:latin typeface="Times New Roman" panose="02020603050405020304" pitchFamily="18" charset="0"/>
                <a:cs typeface="Times New Roman" panose="02020603050405020304" pitchFamily="18" charset="0"/>
              </a:rPr>
              <a:t>Login with the IAM User</a:t>
            </a:r>
          </a:p>
          <a:p>
            <a:pPr marL="0" indent="0" algn="just" rtl="0" fontAlgn="base">
              <a:lnSpc>
                <a:spcPct val="100000"/>
              </a:lnSpc>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10:</a:t>
            </a:r>
            <a:r>
              <a:rPr lang="en-US" sz="2000" b="0" i="0" dirty="0">
                <a:solidFill>
                  <a:srgbClr val="273239"/>
                </a:solidFill>
                <a:effectLst/>
                <a:latin typeface="Times New Roman" panose="02020603050405020304" pitchFamily="18" charset="0"/>
                <a:cs typeface="Times New Roman" panose="02020603050405020304" pitchFamily="18" charset="0"/>
              </a:rPr>
              <a:t> For logging in with the IAM user we need 3 things:</a:t>
            </a:r>
          </a:p>
          <a:p>
            <a:pPr marL="0" indent="0" algn="just" rtl="0" fontAlgn="base">
              <a:lnSpc>
                <a:spcPct val="100000"/>
              </a:lnSpc>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1.</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AWS account ID</a:t>
            </a:r>
            <a:r>
              <a:rPr lang="en-US" sz="2000" b="0" i="0" dirty="0">
                <a:solidFill>
                  <a:srgbClr val="273239"/>
                </a:solidFill>
                <a:effectLst/>
                <a:latin typeface="Times New Roman" panose="02020603050405020304" pitchFamily="18" charset="0"/>
                <a:cs typeface="Times New Roman" panose="02020603050405020304" pitchFamily="18" charset="0"/>
              </a:rPr>
              <a:t>, you can get the AWS account Id by clicking the root user account in the right corner similar to the figure highlighted below.</a:t>
            </a:r>
          </a:p>
        </p:txBody>
      </p:sp>
      <p:pic>
        <p:nvPicPr>
          <p:cNvPr id="4" name="Picture 3">
            <a:extLst>
              <a:ext uri="{FF2B5EF4-FFF2-40B4-BE49-F238E27FC236}">
                <a16:creationId xmlns:a16="http://schemas.microsoft.com/office/drawing/2014/main" id="{944D27FE-E552-21E8-4C2C-8B5FA4B4E901}"/>
              </a:ext>
            </a:extLst>
          </p:cNvPr>
          <p:cNvPicPr>
            <a:picLocks noChangeAspect="1"/>
          </p:cNvPicPr>
          <p:nvPr/>
        </p:nvPicPr>
        <p:blipFill>
          <a:blip r:embed="rId2"/>
          <a:stretch>
            <a:fillRect/>
          </a:stretch>
        </p:blipFill>
        <p:spPr>
          <a:xfrm>
            <a:off x="3159304" y="2041988"/>
            <a:ext cx="7620000" cy="4512924"/>
          </a:xfrm>
          <a:prstGeom prst="rect">
            <a:avLst/>
          </a:prstGeom>
        </p:spPr>
      </p:pic>
    </p:spTree>
    <p:extLst>
      <p:ext uri="{BB962C8B-B14F-4D97-AF65-F5344CB8AC3E}">
        <p14:creationId xmlns:p14="http://schemas.microsoft.com/office/powerpoint/2010/main" val="266289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68934-0749-04D7-82CA-602C7E9328A7}"/>
              </a:ext>
            </a:extLst>
          </p:cNvPr>
          <p:cNvSpPr>
            <a:spLocks noGrp="1"/>
          </p:cNvSpPr>
          <p:nvPr>
            <p:ph idx="1"/>
          </p:nvPr>
        </p:nvSpPr>
        <p:spPr>
          <a:xfrm>
            <a:off x="328773" y="246580"/>
            <a:ext cx="11599524" cy="6421348"/>
          </a:xfrm>
        </p:spPr>
        <p:txBody>
          <a:bodyPr>
            <a:normAutofit/>
          </a:bodyPr>
          <a:lstStyle/>
          <a:p>
            <a:pPr marL="0" indent="0" algn="just" rtl="0" fontAlgn="base">
              <a:lnSpc>
                <a:spcPct val="100000"/>
              </a:lnSpc>
              <a:spcBef>
                <a:spcPts val="0"/>
              </a:spcBef>
              <a:buNone/>
            </a:pPr>
            <a:r>
              <a:rPr lang="en-US" sz="2000" b="1" i="0" dirty="0">
                <a:solidFill>
                  <a:srgbClr val="273239"/>
                </a:solidFill>
                <a:effectLst/>
                <a:latin typeface="Times New Roman" panose="02020603050405020304" pitchFamily="18" charset="0"/>
                <a:cs typeface="Times New Roman" panose="02020603050405020304" pitchFamily="18" charset="0"/>
              </a:rPr>
              <a:t>2. IAM username, </a:t>
            </a:r>
            <a:r>
              <a:rPr lang="en-US" sz="2000" b="0" i="0" dirty="0">
                <a:solidFill>
                  <a:srgbClr val="273239"/>
                </a:solidFill>
                <a:effectLst/>
                <a:latin typeface="Times New Roman" panose="02020603050405020304" pitchFamily="18" charset="0"/>
                <a:cs typeface="Times New Roman" panose="02020603050405020304" pitchFamily="18" charset="0"/>
              </a:rPr>
              <a:t>The IAM user name that you created</a:t>
            </a:r>
          </a:p>
          <a:p>
            <a:pPr marL="0" indent="0" algn="just" rtl="0" fontAlgn="base">
              <a:lnSpc>
                <a:spcPct val="100000"/>
              </a:lnSpc>
              <a:spcBef>
                <a:spcPts val="0"/>
              </a:spcBef>
              <a:buNone/>
            </a:pPr>
            <a:r>
              <a:rPr lang="en-US" sz="2000" b="1" i="0" dirty="0">
                <a:solidFill>
                  <a:srgbClr val="273239"/>
                </a:solidFill>
                <a:effectLst/>
                <a:latin typeface="Times New Roman" panose="02020603050405020304" pitchFamily="18" charset="0"/>
                <a:cs typeface="Times New Roman" panose="02020603050405020304" pitchFamily="18" charset="0"/>
              </a:rPr>
              <a:t>3. Password, </a:t>
            </a:r>
            <a:r>
              <a:rPr lang="en-US" sz="2000" b="0" i="0" dirty="0">
                <a:solidFill>
                  <a:srgbClr val="273239"/>
                </a:solidFill>
                <a:effectLst/>
                <a:latin typeface="Times New Roman" panose="02020603050405020304" pitchFamily="18" charset="0"/>
                <a:cs typeface="Times New Roman" panose="02020603050405020304" pitchFamily="18" charset="0"/>
              </a:rPr>
              <a:t>The password that you set for this IAM user</a:t>
            </a:r>
          </a:p>
          <a:p>
            <a:pPr marL="0" algn="just" rtl="0" fontAlgn="base">
              <a:lnSpc>
                <a:spcPct val="100000"/>
              </a:lnSpc>
              <a:spcBef>
                <a:spcPts val="0"/>
              </a:spcBef>
            </a:pPr>
            <a:r>
              <a:rPr lang="en-US" sz="2000" b="0" i="0" dirty="0">
                <a:solidFill>
                  <a:srgbClr val="273239"/>
                </a:solidFill>
                <a:effectLst/>
                <a:latin typeface="Times New Roman" panose="02020603050405020304" pitchFamily="18" charset="0"/>
                <a:cs typeface="Times New Roman" panose="02020603050405020304" pitchFamily="18" charset="0"/>
              </a:rPr>
              <a:t>Fill in the asking details such as AWS account ID, IAM user, and Password from the </a:t>
            </a:r>
            <a:r>
              <a:rPr lang="en-US" sz="2000" b="1" i="0" dirty="0">
                <a:solidFill>
                  <a:srgbClr val="273239"/>
                </a:solidFill>
                <a:effectLst/>
                <a:latin typeface="Times New Roman" panose="02020603050405020304" pitchFamily="18" charset="0"/>
                <a:cs typeface="Times New Roman" panose="02020603050405020304" pitchFamily="18" charset="0"/>
              </a:rPr>
              <a:t>sign-in portal</a:t>
            </a:r>
            <a:r>
              <a:rPr lang="en-US" sz="2000" b="0" i="0" dirty="0">
                <a:solidFill>
                  <a:srgbClr val="273239"/>
                </a:solidFill>
                <a:effectLst/>
                <a:latin typeface="Times New Roman" panose="02020603050405020304" pitchFamily="18" charset="0"/>
                <a:cs typeface="Times New Roman" panose="02020603050405020304" pitchFamily="18" charset="0"/>
              </a:rPr>
              <a:t> going to the IAM user option:</a:t>
            </a: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rtl="0" fontAlgn="base">
              <a:lnSpc>
                <a:spcPct val="100000"/>
              </a:lnSpc>
              <a:spcBef>
                <a:spcPts val="0"/>
              </a:spcBef>
              <a:buNone/>
            </a:pPr>
            <a:endParaRPr lang="en-US" sz="2000" dirty="0">
              <a:solidFill>
                <a:srgbClr val="273239"/>
              </a:solidFill>
              <a:latin typeface="Times New Roman" panose="02020603050405020304" pitchFamily="18" charset="0"/>
              <a:cs typeface="Times New Roman" panose="02020603050405020304" pitchFamily="18" charset="0"/>
            </a:endParaRPr>
          </a:p>
          <a:p>
            <a:pPr marL="0" algn="just" rtl="0" fontAlgn="base">
              <a:lnSpc>
                <a:spcPct val="100000"/>
              </a:lnSpc>
              <a:spcBef>
                <a:spcPts val="0"/>
              </a:spcBef>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a:lnSpc>
                <a:spcPct val="100000"/>
              </a:lnSpc>
              <a:spcBef>
                <a:spcPts val="0"/>
              </a:spcBef>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6860D84-D53E-261A-F635-B9C4CECCDC56}"/>
              </a:ext>
            </a:extLst>
          </p:cNvPr>
          <p:cNvPicPr>
            <a:picLocks noChangeAspect="1"/>
          </p:cNvPicPr>
          <p:nvPr/>
        </p:nvPicPr>
        <p:blipFill>
          <a:blip r:embed="rId2"/>
          <a:stretch>
            <a:fillRect/>
          </a:stretch>
        </p:blipFill>
        <p:spPr>
          <a:xfrm>
            <a:off x="3097659" y="1647824"/>
            <a:ext cx="8070350" cy="4876265"/>
          </a:xfrm>
          <a:prstGeom prst="rect">
            <a:avLst/>
          </a:prstGeom>
        </p:spPr>
      </p:pic>
    </p:spTree>
    <p:extLst>
      <p:ext uri="{BB962C8B-B14F-4D97-AF65-F5344CB8AC3E}">
        <p14:creationId xmlns:p14="http://schemas.microsoft.com/office/powerpoint/2010/main" val="286052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4447C-0F96-F1D2-0D6B-748CE7D42E92}"/>
              </a:ext>
            </a:extLst>
          </p:cNvPr>
          <p:cNvSpPr>
            <a:spLocks noGrp="1"/>
          </p:cNvSpPr>
          <p:nvPr>
            <p:ph idx="1"/>
          </p:nvPr>
        </p:nvSpPr>
        <p:spPr>
          <a:xfrm>
            <a:off x="441789" y="164387"/>
            <a:ext cx="11394040" cy="6431622"/>
          </a:xfrm>
        </p:spPr>
        <p:txBody>
          <a:bodyPr>
            <a:normAutofit/>
          </a:bodyPr>
          <a:lstStyle/>
          <a:p>
            <a:pPr marL="0" algn="just">
              <a:spcBef>
                <a:spcPts val="0"/>
              </a:spcBef>
            </a:pPr>
            <a:r>
              <a:rPr lang="en-US" sz="2000" b="0" i="0" dirty="0">
                <a:solidFill>
                  <a:srgbClr val="273239"/>
                </a:solidFill>
                <a:effectLst/>
                <a:latin typeface="Times New Roman" panose="02020603050405020304" pitchFamily="18" charset="0"/>
                <a:cs typeface="Times New Roman" panose="02020603050405020304" pitchFamily="18" charset="0"/>
              </a:rPr>
              <a:t>Once you log in successfully you can view the page as shown below, on top of the right corner you can see the IAM username with account ID:</a:t>
            </a: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endParaRPr lang="en-US" sz="2000" dirty="0">
              <a:solidFill>
                <a:srgbClr val="273239"/>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000" dirty="0">
              <a:solidFill>
                <a:srgbClr val="273239"/>
              </a:solidFill>
              <a:latin typeface="Times New Roman" panose="02020603050405020304" pitchFamily="18" charset="0"/>
              <a:cs typeface="Times New Roman" panose="02020603050405020304" pitchFamily="18" charset="0"/>
            </a:endParaRPr>
          </a:p>
          <a:p>
            <a:pPr marL="0" algn="just">
              <a:spcBef>
                <a:spcPts val="0"/>
              </a:spcBef>
            </a:pPr>
            <a:r>
              <a:rPr lang="en-US" sz="2000" b="0" i="0" dirty="0">
                <a:solidFill>
                  <a:srgbClr val="273239"/>
                </a:solidFill>
                <a:effectLst/>
                <a:latin typeface="Times New Roman" panose="02020603050405020304" pitchFamily="18" charset="0"/>
                <a:cs typeface="Times New Roman" panose="02020603050405020304" pitchFamily="18" charset="0"/>
              </a:rPr>
              <a:t>If you reached to this final interface then you performed the creation and login with the IAM user successfully.</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3E3680-D8C7-094D-A98E-2425E5175752}"/>
              </a:ext>
            </a:extLst>
          </p:cNvPr>
          <p:cNvPicPr>
            <a:picLocks noChangeAspect="1"/>
          </p:cNvPicPr>
          <p:nvPr/>
        </p:nvPicPr>
        <p:blipFill>
          <a:blip r:embed="rId2"/>
          <a:stretch>
            <a:fillRect/>
          </a:stretch>
        </p:blipFill>
        <p:spPr>
          <a:xfrm>
            <a:off x="1890445" y="798333"/>
            <a:ext cx="8496727" cy="4616147"/>
          </a:xfrm>
          <a:prstGeom prst="rect">
            <a:avLst/>
          </a:prstGeom>
        </p:spPr>
      </p:pic>
    </p:spTree>
    <p:extLst>
      <p:ext uri="{BB962C8B-B14F-4D97-AF65-F5344CB8AC3E}">
        <p14:creationId xmlns:p14="http://schemas.microsoft.com/office/powerpoint/2010/main" val="197222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0084-ACC4-8E4C-F090-B21B7FC7391C}"/>
              </a:ext>
            </a:extLst>
          </p:cNvPr>
          <p:cNvSpPr>
            <a:spLocks noGrp="1"/>
          </p:cNvSpPr>
          <p:nvPr>
            <p:ph type="title"/>
          </p:nvPr>
        </p:nvSpPr>
        <p:spPr>
          <a:xfrm>
            <a:off x="838200" y="365125"/>
            <a:ext cx="10515600" cy="816403"/>
          </a:xfrm>
        </p:spPr>
        <p:txBody>
          <a:bodyPr>
            <a:normAutofit/>
          </a:bodyPr>
          <a:lstStyle/>
          <a:p>
            <a:r>
              <a:rPr lang="en-IN" sz="3600" b="1" dirty="0">
                <a:latin typeface="Times New Roman" panose="02020603050405020304" pitchFamily="18" charset="0"/>
                <a:cs typeface="Times New Roman" panose="02020603050405020304" pitchFamily="18" charset="0"/>
              </a:rPr>
              <a:t>Authentication tools in AWS</a:t>
            </a:r>
          </a:p>
        </p:txBody>
      </p:sp>
      <p:sp>
        <p:nvSpPr>
          <p:cNvPr id="3" name="Content Placeholder 2">
            <a:extLst>
              <a:ext uri="{FF2B5EF4-FFF2-40B4-BE49-F238E27FC236}">
                <a16:creationId xmlns:a16="http://schemas.microsoft.com/office/drawing/2014/main" id="{96A406A8-9C0C-8179-FB07-7BDE3B5840DC}"/>
              </a:ext>
            </a:extLst>
          </p:cNvPr>
          <p:cNvSpPr>
            <a:spLocks noGrp="1"/>
          </p:cNvSpPr>
          <p:nvPr>
            <p:ph idx="1"/>
          </p:nvPr>
        </p:nvSpPr>
        <p:spPr>
          <a:xfrm>
            <a:off x="838200" y="1284270"/>
            <a:ext cx="10515600" cy="4892693"/>
          </a:xfrm>
        </p:spPr>
        <p:txBody>
          <a:bodyPr>
            <a:normAutofit/>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Here are some primary AWS authentication tools and services:</a:t>
            </a:r>
          </a:p>
          <a:p>
            <a:pPr algn="just">
              <a:lnSpc>
                <a:spcPct val="150000"/>
              </a:lnSpc>
            </a:pPr>
            <a:r>
              <a:rPr lang="en-US" sz="2000" dirty="0">
                <a:latin typeface="Times New Roman" panose="02020603050405020304" pitchFamily="18" charset="0"/>
                <a:cs typeface="Times New Roman" panose="02020603050405020304" pitchFamily="18" charset="0"/>
              </a:rPr>
              <a:t>AWS Identity and Access Management (IAM)</a:t>
            </a:r>
          </a:p>
          <a:p>
            <a:pPr algn="just">
              <a:lnSpc>
                <a:spcPct val="150000"/>
              </a:lnSpc>
            </a:pPr>
            <a:r>
              <a:rPr lang="en-IN" sz="2000" dirty="0">
                <a:latin typeface="Times New Roman" panose="02020603050405020304" pitchFamily="18" charset="0"/>
                <a:cs typeface="Times New Roman" panose="02020603050405020304" pitchFamily="18" charset="0"/>
              </a:rPr>
              <a:t>AWS Single Sign-On (SSO)</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Amazon Cognito</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AWS Security Token Service (STS)</a:t>
            </a:r>
          </a:p>
          <a:p>
            <a:pPr algn="just">
              <a:lnSpc>
                <a:spcPct val="150000"/>
              </a:lnSpc>
            </a:pPr>
            <a:r>
              <a:rPr lang="en-IN" sz="2000" dirty="0">
                <a:latin typeface="Times New Roman" panose="02020603050405020304" pitchFamily="18" charset="0"/>
                <a:cs typeface="Times New Roman" panose="02020603050405020304" pitchFamily="18" charset="0"/>
              </a:rPr>
              <a:t>AWS Organizations</a:t>
            </a:r>
          </a:p>
        </p:txBody>
      </p:sp>
    </p:spTree>
    <p:extLst>
      <p:ext uri="{BB962C8B-B14F-4D97-AF65-F5344CB8AC3E}">
        <p14:creationId xmlns:p14="http://schemas.microsoft.com/office/powerpoint/2010/main" val="35718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E0BD-145C-433D-22FE-2660AF6E4AFE}"/>
              </a:ext>
            </a:extLst>
          </p:cNvPr>
          <p:cNvSpPr>
            <a:spLocks noGrp="1"/>
          </p:cNvSpPr>
          <p:nvPr>
            <p:ph type="title"/>
          </p:nvPr>
        </p:nvSpPr>
        <p:spPr>
          <a:xfrm>
            <a:off x="838200" y="365126"/>
            <a:ext cx="10515600" cy="754758"/>
          </a:xfrm>
        </p:spPr>
        <p:txBody>
          <a:bodyPr>
            <a:normAutofit/>
          </a:bodyPr>
          <a:lstStyle/>
          <a:p>
            <a:r>
              <a:rPr lang="en-IN" sz="3600" b="1" dirty="0">
                <a:latin typeface="Times New Roman" panose="02020603050405020304" pitchFamily="18" charset="0"/>
                <a:cs typeface="Times New Roman" panose="02020603050405020304" pitchFamily="18" charset="0"/>
              </a:rPr>
              <a:t>Cloud Trial</a:t>
            </a:r>
          </a:p>
        </p:txBody>
      </p:sp>
      <p:sp>
        <p:nvSpPr>
          <p:cNvPr id="3" name="Content Placeholder 2">
            <a:extLst>
              <a:ext uri="{FF2B5EF4-FFF2-40B4-BE49-F238E27FC236}">
                <a16:creationId xmlns:a16="http://schemas.microsoft.com/office/drawing/2014/main" id="{95331E75-92B5-DB06-04E2-6BFFF804E5BE}"/>
              </a:ext>
            </a:extLst>
          </p:cNvPr>
          <p:cNvSpPr>
            <a:spLocks noGrp="1"/>
          </p:cNvSpPr>
          <p:nvPr>
            <p:ph idx="1"/>
          </p:nvPr>
        </p:nvSpPr>
        <p:spPr>
          <a:xfrm>
            <a:off x="838200" y="1325366"/>
            <a:ext cx="10515600" cy="4851597"/>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In AWS, </a:t>
            </a:r>
            <a:r>
              <a:rPr lang="en-US" sz="2000" b="1" dirty="0">
                <a:latin typeface="Times New Roman" panose="02020603050405020304" pitchFamily="18" charset="0"/>
                <a:cs typeface="Times New Roman" panose="02020603050405020304" pitchFamily="18" charset="0"/>
              </a:rPr>
              <a:t>CloudTrail</a:t>
            </a:r>
            <a:r>
              <a:rPr lang="en-US" sz="2000" dirty="0">
                <a:latin typeface="Times New Roman" panose="02020603050405020304" pitchFamily="18" charset="0"/>
                <a:cs typeface="Times New Roman" panose="02020603050405020304" pitchFamily="18" charset="0"/>
              </a:rPr>
              <a:t> is the primary service for monitoring and logging account activity across AWS resources. </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Some core concepts within CloudTrail:</a:t>
            </a:r>
          </a:p>
          <a:p>
            <a:pPr algn="just">
              <a:lnSpc>
                <a:spcPct val="150000"/>
              </a:lnSpc>
            </a:pPr>
            <a:r>
              <a:rPr lang="en-IN" sz="2000" dirty="0">
                <a:latin typeface="Times New Roman" panose="02020603050405020304" pitchFamily="18" charset="0"/>
                <a:cs typeface="Times New Roman" panose="02020603050405020304" pitchFamily="18" charset="0"/>
              </a:rPr>
              <a:t>Management Events</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Data Events</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Trails</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Log File Integrity Validation</a:t>
            </a:r>
          </a:p>
        </p:txBody>
      </p:sp>
    </p:spTree>
    <p:extLst>
      <p:ext uri="{BB962C8B-B14F-4D97-AF65-F5344CB8AC3E}">
        <p14:creationId xmlns:p14="http://schemas.microsoft.com/office/powerpoint/2010/main" val="204773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B4F2-762C-499E-9E84-F360FBAC8A5C}"/>
              </a:ext>
            </a:extLst>
          </p:cNvPr>
          <p:cNvSpPr>
            <a:spLocks noGrp="1"/>
          </p:cNvSpPr>
          <p:nvPr>
            <p:ph type="title"/>
          </p:nvPr>
        </p:nvSpPr>
        <p:spPr>
          <a:xfrm>
            <a:off x="838200" y="108272"/>
            <a:ext cx="10515600" cy="775306"/>
          </a:xfrm>
        </p:spPr>
        <p:txBody>
          <a:bodyPr/>
          <a:lstStyle/>
          <a:p>
            <a:r>
              <a:rPr lang="en-IN" sz="4400" b="1" i="0" dirty="0">
                <a:solidFill>
                  <a:srgbClr val="273239"/>
                </a:solidFill>
                <a:effectLst/>
                <a:latin typeface="Times New Roman" panose="02020603050405020304" pitchFamily="18" charset="0"/>
                <a:cs typeface="Times New Roman" panose="02020603050405020304" pitchFamily="18" charset="0"/>
              </a:rPr>
              <a:t>Steps to create </a:t>
            </a:r>
            <a:r>
              <a:rPr lang="en-IN" b="1" dirty="0">
                <a:solidFill>
                  <a:srgbClr val="273239"/>
                </a:solidFill>
                <a:latin typeface="Times New Roman" panose="02020603050405020304" pitchFamily="18" charset="0"/>
                <a:cs typeface="Times New Roman" panose="02020603050405020304" pitchFamily="18" charset="0"/>
              </a:rPr>
              <a:t>c</a:t>
            </a:r>
            <a:r>
              <a:rPr lang="en-IN" sz="4400" b="1" i="0" dirty="0">
                <a:solidFill>
                  <a:srgbClr val="273239"/>
                </a:solidFill>
                <a:effectLst/>
                <a:latin typeface="Times New Roman" panose="02020603050405020304" pitchFamily="18" charset="0"/>
                <a:cs typeface="Times New Roman" panose="02020603050405020304" pitchFamily="18" charset="0"/>
              </a:rPr>
              <a:t>loud trail</a:t>
            </a:r>
            <a:endParaRPr lang="en-IN" dirty="0"/>
          </a:p>
        </p:txBody>
      </p:sp>
      <p:sp>
        <p:nvSpPr>
          <p:cNvPr id="3" name="Content Placeholder 2">
            <a:extLst>
              <a:ext uri="{FF2B5EF4-FFF2-40B4-BE49-F238E27FC236}">
                <a16:creationId xmlns:a16="http://schemas.microsoft.com/office/drawing/2014/main" id="{A86DD0A0-A5BA-5B64-BDEC-7264EC3D1C87}"/>
              </a:ext>
            </a:extLst>
          </p:cNvPr>
          <p:cNvSpPr>
            <a:spLocks noGrp="1"/>
          </p:cNvSpPr>
          <p:nvPr>
            <p:ph idx="1"/>
          </p:nvPr>
        </p:nvSpPr>
        <p:spPr>
          <a:xfrm>
            <a:off x="328773" y="883578"/>
            <a:ext cx="11537879" cy="5866150"/>
          </a:xfrm>
        </p:spPr>
        <p:txBody>
          <a:bodyPr/>
          <a:lstStyle/>
          <a:p>
            <a:pPr marL="0" indent="0" algn="just" rtl="0" fontAlgn="base">
              <a:lnSpc>
                <a:spcPct val="100000"/>
              </a:lnSpc>
              <a:spcAft>
                <a:spcPts val="750"/>
              </a:spcAft>
              <a:buNone/>
            </a:pPr>
            <a:r>
              <a:rPr lang="en-US" sz="2000" b="1" dirty="0">
                <a:latin typeface="Times New Roman" panose="02020603050405020304" pitchFamily="18" charset="0"/>
                <a:cs typeface="Times New Roman" panose="02020603050405020304" pitchFamily="18" charset="0"/>
              </a:rPr>
              <a:t>Step 1: </a:t>
            </a:r>
            <a:r>
              <a:rPr lang="en-US" sz="2000" dirty="0">
                <a:latin typeface="Times New Roman" panose="02020603050405020304" pitchFamily="18" charset="0"/>
                <a:cs typeface="Times New Roman" panose="02020603050405020304" pitchFamily="18" charset="0"/>
              </a:rPr>
              <a:t>Go to the Amazon web services Sign-In console. Create an </a:t>
            </a:r>
            <a:r>
              <a:rPr lang="en-US" sz="2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AWS Free Tier Account. </a:t>
            </a:r>
            <a:endParaRPr lang="en-US" sz="2000" dirty="0">
              <a:latin typeface="Times New Roman" panose="02020603050405020304" pitchFamily="18" charset="0"/>
              <a:cs typeface="Times New Roman" panose="02020603050405020304" pitchFamily="18" charset="0"/>
            </a:endParaRPr>
          </a:p>
          <a:p>
            <a:pPr marL="0" indent="0" algn="just" rtl="0" fontAlgn="base">
              <a:lnSpc>
                <a:spcPct val="100000"/>
              </a:lnSpc>
              <a:spcAft>
                <a:spcPts val="750"/>
              </a:spcAft>
              <a:buNone/>
            </a:pPr>
            <a:r>
              <a:rPr lang="en-US" sz="2000" b="1" dirty="0">
                <a:latin typeface="Times New Roman" panose="02020603050405020304" pitchFamily="18" charset="0"/>
                <a:cs typeface="Times New Roman" panose="02020603050405020304" pitchFamily="18" charset="0"/>
              </a:rPr>
              <a:t>Step 2: </a:t>
            </a:r>
            <a:r>
              <a:rPr lang="en-US" sz="2000" dirty="0">
                <a:latin typeface="Times New Roman" panose="02020603050405020304" pitchFamily="18" charset="0"/>
                <a:cs typeface="Times New Roman" panose="02020603050405020304" pitchFamily="18" charset="0"/>
              </a:rPr>
              <a:t>Try signing in with your root username and password</a:t>
            </a:r>
          </a:p>
          <a:p>
            <a:pPr marL="0" indent="0" algn="just">
              <a:lnSpc>
                <a:spcPct val="100000"/>
              </a:lnSpc>
              <a:buNone/>
            </a:pPr>
            <a:r>
              <a:rPr lang="en-US" sz="2000" b="1" dirty="0">
                <a:latin typeface="Times New Roman" panose="02020603050405020304" pitchFamily="18" charset="0"/>
                <a:cs typeface="Times New Roman" panose="02020603050405020304" pitchFamily="18" charset="0"/>
              </a:rPr>
              <a:t>Step 3: </a:t>
            </a:r>
            <a:r>
              <a:rPr lang="en-US" sz="2000" dirty="0">
                <a:latin typeface="Times New Roman" panose="02020603050405020304" pitchFamily="18" charset="0"/>
                <a:cs typeface="Times New Roman" panose="02020603050405020304" pitchFamily="18" charset="0"/>
              </a:rPr>
              <a:t>Click on Services and search for “CloudTrail”.</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77C7AF1D-C307-F379-E7F0-22322B18FD91}"/>
              </a:ext>
            </a:extLst>
          </p:cNvPr>
          <p:cNvPicPr>
            <a:picLocks noChangeAspect="1"/>
          </p:cNvPicPr>
          <p:nvPr/>
        </p:nvPicPr>
        <p:blipFill>
          <a:blip r:embed="rId3"/>
          <a:stretch>
            <a:fillRect/>
          </a:stretch>
        </p:blipFill>
        <p:spPr>
          <a:xfrm>
            <a:off x="2449744" y="2342507"/>
            <a:ext cx="7588108" cy="4232954"/>
          </a:xfrm>
          <a:prstGeom prst="rect">
            <a:avLst/>
          </a:prstGeom>
        </p:spPr>
      </p:pic>
    </p:spTree>
    <p:extLst>
      <p:ext uri="{BB962C8B-B14F-4D97-AF65-F5344CB8AC3E}">
        <p14:creationId xmlns:p14="http://schemas.microsoft.com/office/powerpoint/2010/main" val="208380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49F66-DF22-4CD4-9CC3-3C9A5BDB95F8}"/>
              </a:ext>
            </a:extLst>
          </p:cNvPr>
          <p:cNvSpPr>
            <a:spLocks noGrp="1"/>
          </p:cNvSpPr>
          <p:nvPr>
            <p:ph idx="1"/>
          </p:nvPr>
        </p:nvSpPr>
        <p:spPr>
          <a:xfrm>
            <a:off x="452063" y="308225"/>
            <a:ext cx="11342670" cy="6308332"/>
          </a:xfrm>
        </p:spPr>
        <p:txBody>
          <a:bodyPr>
            <a:normAutofit/>
          </a:bodyPr>
          <a:lstStyle/>
          <a:p>
            <a:pPr marL="0" indent="0" algn="just" rtl="0" fontAlgn="base">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4:</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Create CloudTrail</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Select “Create CloudTrail”, name it as “</a:t>
            </a:r>
            <a:r>
              <a:rPr lang="en-US" sz="2000" b="0" i="0" dirty="0" err="1">
                <a:solidFill>
                  <a:srgbClr val="273239"/>
                </a:solidFill>
                <a:effectLst/>
                <a:latin typeface="Times New Roman" panose="02020603050405020304" pitchFamily="18" charset="0"/>
                <a:cs typeface="Times New Roman" panose="02020603050405020304" pitchFamily="18" charset="0"/>
              </a:rPr>
              <a:t>MyTrail</a:t>
            </a:r>
            <a:r>
              <a:rPr lang="en-US" sz="2000" b="0" i="0" dirty="0">
                <a:solidFill>
                  <a:srgbClr val="273239"/>
                </a:solidFill>
                <a:effectLst/>
                <a:latin typeface="Times New Roman" panose="02020603050405020304" pitchFamily="18" charset="0"/>
                <a:cs typeface="Times New Roman" panose="02020603050405020304" pitchFamily="18" charset="0"/>
              </a:rPr>
              <a:t>”.</a:t>
            </a:r>
          </a:p>
          <a:p>
            <a:pPr marL="0" indent="0" algn="just" fontAlgn="base">
              <a:spcBef>
                <a:spcPts val="0"/>
              </a:spcBef>
              <a:spcAft>
                <a:spcPts val="1800"/>
              </a:spcAft>
              <a:buNone/>
            </a:pPr>
            <a:endParaRPr lang="en-US" sz="2000" b="0" i="0" dirty="0">
              <a:solidFill>
                <a:srgbClr val="273239"/>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0440A25-F1B3-32E6-B8D8-2A6D59E0354C}"/>
              </a:ext>
            </a:extLst>
          </p:cNvPr>
          <p:cNvPicPr>
            <a:picLocks noChangeAspect="1"/>
          </p:cNvPicPr>
          <p:nvPr/>
        </p:nvPicPr>
        <p:blipFill>
          <a:blip r:embed="rId2"/>
          <a:stretch>
            <a:fillRect/>
          </a:stretch>
        </p:blipFill>
        <p:spPr>
          <a:xfrm>
            <a:off x="2250041" y="1047964"/>
            <a:ext cx="8393986" cy="5501811"/>
          </a:xfrm>
          <a:prstGeom prst="rect">
            <a:avLst/>
          </a:prstGeom>
        </p:spPr>
      </p:pic>
    </p:spTree>
    <p:extLst>
      <p:ext uri="{BB962C8B-B14F-4D97-AF65-F5344CB8AC3E}">
        <p14:creationId xmlns:p14="http://schemas.microsoft.com/office/powerpoint/2010/main" val="21418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FA5FF-352E-DA08-9096-CFA876B3AD15}"/>
              </a:ext>
            </a:extLst>
          </p:cNvPr>
          <p:cNvSpPr>
            <a:spLocks noGrp="1"/>
          </p:cNvSpPr>
          <p:nvPr>
            <p:ph idx="1"/>
          </p:nvPr>
        </p:nvSpPr>
        <p:spPr>
          <a:xfrm>
            <a:off x="400692" y="236306"/>
            <a:ext cx="11455686" cy="6369977"/>
          </a:xfrm>
        </p:spPr>
        <p:txBody>
          <a:bodyPr>
            <a:normAutofit/>
          </a:bodyPr>
          <a:lstStyle/>
          <a:p>
            <a:pPr marL="0" indent="0" algn="just" rtl="0" fontAlgn="base">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5:</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Edit Storage Location</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Click on the created “</a:t>
            </a:r>
            <a:r>
              <a:rPr lang="en-US" sz="2000" b="0" i="0" dirty="0" err="1">
                <a:solidFill>
                  <a:srgbClr val="273239"/>
                </a:solidFill>
                <a:effectLst/>
                <a:latin typeface="Times New Roman" panose="02020603050405020304" pitchFamily="18" charset="0"/>
                <a:cs typeface="Times New Roman" panose="02020603050405020304" pitchFamily="18" charset="0"/>
              </a:rPr>
              <a:t>MyTrail</a:t>
            </a:r>
            <a:r>
              <a:rPr lang="en-US" sz="2000" b="0" i="0" dirty="0">
                <a:solidFill>
                  <a:srgbClr val="273239"/>
                </a:solidFill>
                <a:effectLst/>
                <a:latin typeface="Times New Roman" panose="02020603050405020304" pitchFamily="18" charset="0"/>
                <a:cs typeface="Times New Roman" panose="02020603050405020304" pitchFamily="18" charset="0"/>
              </a:rPr>
              <a:t>” and edit the storage location. Choose “Create new S3 bucket” and save changes.</a:t>
            </a:r>
          </a:p>
          <a:p>
            <a:pPr algn="just">
              <a:spcBef>
                <a:spcPts val="0"/>
              </a:spcBef>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B3EC466-51CF-90B2-FFBB-F3594E94D623}"/>
              </a:ext>
            </a:extLst>
          </p:cNvPr>
          <p:cNvPicPr>
            <a:picLocks noChangeAspect="1"/>
          </p:cNvPicPr>
          <p:nvPr/>
        </p:nvPicPr>
        <p:blipFill>
          <a:blip r:embed="rId2"/>
          <a:stretch>
            <a:fillRect/>
          </a:stretch>
        </p:blipFill>
        <p:spPr>
          <a:xfrm>
            <a:off x="1812746" y="962746"/>
            <a:ext cx="9889519" cy="5283941"/>
          </a:xfrm>
          <a:prstGeom prst="rect">
            <a:avLst/>
          </a:prstGeom>
        </p:spPr>
      </p:pic>
    </p:spTree>
    <p:extLst>
      <p:ext uri="{BB962C8B-B14F-4D97-AF65-F5344CB8AC3E}">
        <p14:creationId xmlns:p14="http://schemas.microsoft.com/office/powerpoint/2010/main" val="203127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BF561-2B54-852A-FE1C-840921169F82}"/>
              </a:ext>
            </a:extLst>
          </p:cNvPr>
          <p:cNvSpPr>
            <a:spLocks noGrp="1"/>
          </p:cNvSpPr>
          <p:nvPr>
            <p:ph idx="1"/>
          </p:nvPr>
        </p:nvSpPr>
        <p:spPr>
          <a:xfrm>
            <a:off x="441789" y="184935"/>
            <a:ext cx="11383766" cy="6390526"/>
          </a:xfrm>
        </p:spPr>
        <p:txBody>
          <a:bodyPr>
            <a:normAutofit/>
          </a:bodyPr>
          <a:lstStyle/>
          <a:p>
            <a:pPr marL="0" indent="0" algn="just" rtl="0" fontAlgn="base">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6:</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Save Changes</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Confirm and save changes to finalize the S3 bucket configuration.</a:t>
            </a:r>
          </a:p>
          <a:p>
            <a:pPr marL="0" indent="0" algn="just" fontAlgn="base">
              <a:spcBef>
                <a:spcPts val="0"/>
              </a:spcBef>
              <a:spcAft>
                <a:spcPts val="1800"/>
              </a:spcAft>
              <a:buNone/>
            </a:pPr>
            <a:endParaRPr lang="en-US" sz="2000" b="0" i="0" dirty="0">
              <a:solidFill>
                <a:srgbClr val="273239"/>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9CFB176-C732-8881-F019-B866948A7163}"/>
              </a:ext>
            </a:extLst>
          </p:cNvPr>
          <p:cNvPicPr>
            <a:picLocks noChangeAspect="1"/>
          </p:cNvPicPr>
          <p:nvPr/>
        </p:nvPicPr>
        <p:blipFill>
          <a:blip r:embed="rId2"/>
          <a:stretch>
            <a:fillRect/>
          </a:stretch>
        </p:blipFill>
        <p:spPr>
          <a:xfrm>
            <a:off x="1083282" y="979363"/>
            <a:ext cx="10477500" cy="5267325"/>
          </a:xfrm>
          <a:prstGeom prst="rect">
            <a:avLst/>
          </a:prstGeom>
        </p:spPr>
      </p:pic>
    </p:spTree>
    <p:extLst>
      <p:ext uri="{BB962C8B-B14F-4D97-AF65-F5344CB8AC3E}">
        <p14:creationId xmlns:p14="http://schemas.microsoft.com/office/powerpoint/2010/main" val="104126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DC44-9A12-8DCF-6E8E-5567541F0B93}"/>
              </a:ext>
            </a:extLst>
          </p:cNvPr>
          <p:cNvSpPr>
            <a:spLocks noGrp="1"/>
          </p:cNvSpPr>
          <p:nvPr>
            <p:ph type="title"/>
          </p:nvPr>
        </p:nvSpPr>
        <p:spPr>
          <a:xfrm>
            <a:off x="838200" y="365125"/>
            <a:ext cx="10515600" cy="795855"/>
          </a:xfrm>
        </p:spPr>
        <p:txBody>
          <a:bodyPr>
            <a:normAutofit/>
          </a:bodyPr>
          <a:lstStyle/>
          <a:p>
            <a:r>
              <a:rPr lang="en-US" sz="3600" b="1" dirty="0">
                <a:effectLst/>
                <a:latin typeface="Times New Roman" panose="02020603050405020304" pitchFamily="18" charset="0"/>
                <a:ea typeface="Caladea"/>
                <a:cs typeface="Times New Roman" panose="02020603050405020304" pitchFamily="18" charset="0"/>
              </a:rPr>
              <a:t>IAM</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E416F2-BCAE-406F-B9CD-B6C9C7C23E0B}"/>
              </a:ext>
            </a:extLst>
          </p:cNvPr>
          <p:cNvSpPr>
            <a:spLocks noGrp="1"/>
          </p:cNvSpPr>
          <p:nvPr>
            <p:ph idx="1"/>
          </p:nvPr>
        </p:nvSpPr>
        <p:spPr>
          <a:xfrm>
            <a:off x="838200" y="1160980"/>
            <a:ext cx="10515600" cy="5015983"/>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IAM, or </a:t>
            </a:r>
            <a:r>
              <a:rPr lang="en-US" sz="2000" b="1" dirty="0">
                <a:latin typeface="Times New Roman" panose="02020603050405020304" pitchFamily="18" charset="0"/>
                <a:cs typeface="Times New Roman" panose="02020603050405020304" pitchFamily="18" charset="0"/>
              </a:rPr>
              <a:t>Identity and Access Management</a:t>
            </a:r>
            <a:r>
              <a:rPr lang="en-US" sz="2000" dirty="0">
                <a:latin typeface="Times New Roman" panose="02020603050405020304" pitchFamily="18" charset="0"/>
                <a:cs typeface="Times New Roman" panose="02020603050405020304" pitchFamily="18" charset="0"/>
              </a:rPr>
              <a:t>, is a framework of policies, processes, and technologies that enable organizations to manage digital identities and control access to resources.</a:t>
            </a:r>
          </a:p>
          <a:p>
            <a:pPr marL="0" indent="0" algn="just">
              <a:lnSpc>
                <a:spcPct val="150000"/>
              </a:lnSpc>
              <a:buNone/>
            </a:pPr>
            <a:r>
              <a:rPr lang="en-IN" sz="2000" b="1" dirty="0">
                <a:latin typeface="Times New Roman" panose="02020603050405020304" pitchFamily="18" charset="0"/>
                <a:cs typeface="Times New Roman" panose="02020603050405020304" pitchFamily="18" charset="0"/>
              </a:rPr>
              <a:t>Key components of IAM</a:t>
            </a:r>
            <a:r>
              <a:rPr lang="en-US" sz="2000" b="1" dirty="0">
                <a:latin typeface="Times New Roman" panose="02020603050405020304" pitchFamily="18" charset="0"/>
                <a:cs typeface="Times New Roman" panose="02020603050405020304" pitchFamily="18" charset="0"/>
              </a:rPr>
              <a:t>:</a:t>
            </a:r>
          </a:p>
          <a:p>
            <a:pPr algn="just">
              <a:lnSpc>
                <a:spcPct val="150000"/>
              </a:lnSpc>
            </a:pPr>
            <a:r>
              <a:rPr lang="en-IN" sz="2000" dirty="0">
                <a:latin typeface="Times New Roman" panose="02020603050405020304" pitchFamily="18" charset="0"/>
                <a:cs typeface="Times New Roman" panose="02020603050405020304" pitchFamily="18" charset="0"/>
              </a:rPr>
              <a:t>Identity Management</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Access Management</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Authentication</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Authorization</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Audit and Reporting</a:t>
            </a:r>
          </a:p>
        </p:txBody>
      </p:sp>
    </p:spTree>
    <p:extLst>
      <p:ext uri="{BB962C8B-B14F-4D97-AF65-F5344CB8AC3E}">
        <p14:creationId xmlns:p14="http://schemas.microsoft.com/office/powerpoint/2010/main" val="3587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D3F9F-CC5C-D2BA-C4A0-402977153C04}"/>
              </a:ext>
            </a:extLst>
          </p:cNvPr>
          <p:cNvSpPr>
            <a:spLocks noGrp="1"/>
          </p:cNvSpPr>
          <p:nvPr>
            <p:ph idx="1"/>
          </p:nvPr>
        </p:nvSpPr>
        <p:spPr>
          <a:xfrm>
            <a:off x="421239" y="297950"/>
            <a:ext cx="11301573" cy="6339155"/>
          </a:xfrm>
        </p:spPr>
        <p:txBody>
          <a:bodyPr>
            <a:normAutofit/>
          </a:bodyPr>
          <a:lstStyle/>
          <a:p>
            <a:pPr marL="0" indent="0" algn="just" rtl="0" fontAlgn="base">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8:</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Confirm Settings</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Ensure data events are configured to deliver to the AWS CloudTrail console, Amazon S3 buckets, and optionally Amazon CloudWatch Logs.</a:t>
            </a:r>
          </a:p>
        </p:txBody>
      </p:sp>
      <p:pic>
        <p:nvPicPr>
          <p:cNvPr id="4" name="Picture 3">
            <a:extLst>
              <a:ext uri="{FF2B5EF4-FFF2-40B4-BE49-F238E27FC236}">
                <a16:creationId xmlns:a16="http://schemas.microsoft.com/office/drawing/2014/main" id="{961C96DF-3CAD-E1FC-0F14-1FCFF79C0225}"/>
              </a:ext>
            </a:extLst>
          </p:cNvPr>
          <p:cNvPicPr>
            <a:picLocks noChangeAspect="1"/>
          </p:cNvPicPr>
          <p:nvPr/>
        </p:nvPicPr>
        <p:blipFill>
          <a:blip r:embed="rId2"/>
          <a:stretch>
            <a:fillRect/>
          </a:stretch>
        </p:blipFill>
        <p:spPr>
          <a:xfrm>
            <a:off x="1031911" y="1369781"/>
            <a:ext cx="10156646" cy="5051568"/>
          </a:xfrm>
          <a:prstGeom prst="rect">
            <a:avLst/>
          </a:prstGeom>
        </p:spPr>
      </p:pic>
    </p:spTree>
    <p:extLst>
      <p:ext uri="{BB962C8B-B14F-4D97-AF65-F5344CB8AC3E}">
        <p14:creationId xmlns:p14="http://schemas.microsoft.com/office/powerpoint/2010/main" val="374547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5DC66-3978-A687-1D1C-2B0D6B0C970F}"/>
              </a:ext>
            </a:extLst>
          </p:cNvPr>
          <p:cNvSpPr>
            <a:spLocks noGrp="1"/>
          </p:cNvSpPr>
          <p:nvPr>
            <p:ph idx="1"/>
          </p:nvPr>
        </p:nvSpPr>
        <p:spPr>
          <a:xfrm>
            <a:off x="462337" y="308224"/>
            <a:ext cx="11239928" cy="6369977"/>
          </a:xfrm>
        </p:spPr>
        <p:txBody>
          <a:bodyPr>
            <a:normAutofit fontScale="92500" lnSpcReduction="10000"/>
          </a:bodyPr>
          <a:lstStyle/>
          <a:p>
            <a:pPr marL="0" indent="0" algn="just" rtl="0" fontAlgn="base">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9:</a:t>
            </a:r>
            <a:r>
              <a:rPr lang="en-US" sz="2000" b="0" i="0" dirty="0">
                <a:solidFill>
                  <a:srgbClr val="273239"/>
                </a:solidFill>
                <a:effectLst/>
                <a:latin typeface="Times New Roman" panose="02020603050405020304" pitchFamily="18" charset="0"/>
                <a:cs typeface="Times New Roman" panose="02020603050405020304" pitchFamily="18" charset="0"/>
              </a:rPr>
              <a:t> </a:t>
            </a:r>
            <a:r>
              <a:rPr lang="en-US" sz="2000" b="1" i="0" dirty="0">
                <a:solidFill>
                  <a:srgbClr val="273239"/>
                </a:solidFill>
                <a:effectLst/>
                <a:latin typeface="Times New Roman" panose="02020603050405020304" pitchFamily="18" charset="0"/>
                <a:cs typeface="Times New Roman" panose="02020603050405020304" pitchFamily="18" charset="0"/>
              </a:rPr>
              <a:t>Monitor Data Events</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Data events are automatically stored in the designated S3 bucket.</a:t>
            </a:r>
          </a:p>
          <a:p>
            <a:pPr marL="0" algn="just" fontAlgn="base">
              <a:spcBef>
                <a:spcPts val="0"/>
              </a:spcBef>
              <a:spcAft>
                <a:spcPts val="1800"/>
              </a:spcAft>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algn="just" fontAlgn="base">
              <a:spcBef>
                <a:spcPts val="0"/>
              </a:spcBef>
              <a:spcAft>
                <a:spcPts val="1800"/>
              </a:spcAft>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fontAlgn="base">
              <a:spcBef>
                <a:spcPts val="0"/>
              </a:spcBef>
              <a:spcAft>
                <a:spcPts val="1800"/>
              </a:spcAft>
              <a:buNone/>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rtl="0" fontAlgn="base">
              <a:spcBef>
                <a:spcPts val="0"/>
              </a:spcBef>
              <a:spcAft>
                <a:spcPts val="750"/>
              </a:spcAft>
              <a:buNone/>
            </a:pPr>
            <a:r>
              <a:rPr lang="en-US" sz="2000" b="1" dirty="0">
                <a:solidFill>
                  <a:srgbClr val="273239"/>
                </a:solidFill>
                <a:latin typeface="Times New Roman" panose="02020603050405020304" pitchFamily="18" charset="0"/>
                <a:cs typeface="Times New Roman" panose="02020603050405020304" pitchFamily="18" charset="0"/>
              </a:rPr>
              <a:t>Step 10: </a:t>
            </a:r>
            <a:r>
              <a:rPr lang="en-US" sz="2000" dirty="0">
                <a:solidFill>
                  <a:srgbClr val="273239"/>
                </a:solidFill>
                <a:latin typeface="Times New Roman" panose="02020603050405020304" pitchFamily="18" charset="0"/>
                <a:cs typeface="Times New Roman" panose="02020603050405020304" pitchFamily="18" charset="0"/>
              </a:rPr>
              <a:t>Access and Review Event Data</a:t>
            </a:r>
          </a:p>
          <a:p>
            <a:pPr algn="just" fontAlgn="base">
              <a:spcBef>
                <a:spcPts val="0"/>
              </a:spcBef>
              <a:spcAft>
                <a:spcPts val="1800"/>
              </a:spcAft>
              <a:buFont typeface="Arial" panose="020B0604020202020204" pitchFamily="34" charset="0"/>
              <a:buChar char="•"/>
            </a:pPr>
            <a:r>
              <a:rPr lang="en-US" sz="2000" dirty="0">
                <a:solidFill>
                  <a:srgbClr val="273239"/>
                </a:solidFill>
                <a:latin typeface="Times New Roman" panose="02020603050405020304" pitchFamily="18" charset="0"/>
                <a:cs typeface="Times New Roman" panose="02020603050405020304" pitchFamily="18" charset="0"/>
              </a:rPr>
              <a:t>Navigate to the S3 bucket, locate the first file, download it, and review the JSON formatted data events.</a:t>
            </a:r>
          </a:p>
          <a:p>
            <a:pPr marL="0" indent="0" algn="just">
              <a:spcBef>
                <a:spcPts val="0"/>
              </a:spcBef>
              <a:buNone/>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071359D-4CB0-856A-E9F1-0B43D8DD3871}"/>
              </a:ext>
            </a:extLst>
          </p:cNvPr>
          <p:cNvPicPr>
            <a:picLocks noChangeAspect="1"/>
          </p:cNvPicPr>
          <p:nvPr/>
        </p:nvPicPr>
        <p:blipFill>
          <a:blip r:embed="rId2"/>
          <a:stretch>
            <a:fillRect/>
          </a:stretch>
        </p:blipFill>
        <p:spPr>
          <a:xfrm>
            <a:off x="2351070" y="1026506"/>
            <a:ext cx="7489860" cy="4346880"/>
          </a:xfrm>
          <a:prstGeom prst="rect">
            <a:avLst/>
          </a:prstGeom>
        </p:spPr>
      </p:pic>
    </p:spTree>
    <p:extLst>
      <p:ext uri="{BB962C8B-B14F-4D97-AF65-F5344CB8AC3E}">
        <p14:creationId xmlns:p14="http://schemas.microsoft.com/office/powerpoint/2010/main" val="297039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085B5-785A-2FFC-D991-F4C34D2AEC84}"/>
              </a:ext>
            </a:extLst>
          </p:cNvPr>
          <p:cNvSpPr>
            <a:spLocks noGrp="1"/>
          </p:cNvSpPr>
          <p:nvPr>
            <p:ph type="title"/>
          </p:nvPr>
        </p:nvSpPr>
        <p:spPr>
          <a:xfrm>
            <a:off x="838200" y="272658"/>
            <a:ext cx="10515600" cy="672565"/>
          </a:xfrm>
        </p:spPr>
        <p:txBody>
          <a:bodyPr>
            <a:normAutofit/>
          </a:bodyPr>
          <a:lstStyle/>
          <a:p>
            <a:r>
              <a:rPr lang="en-IN" sz="3600" b="1" dirty="0">
                <a:latin typeface="Times New Roman" panose="02020603050405020304" pitchFamily="18" charset="0"/>
                <a:cs typeface="Times New Roman" panose="02020603050405020304" pitchFamily="18" charset="0"/>
              </a:rPr>
              <a:t>CloudWatch</a:t>
            </a:r>
          </a:p>
        </p:txBody>
      </p:sp>
      <p:sp>
        <p:nvSpPr>
          <p:cNvPr id="5" name="Content Placeholder 4">
            <a:extLst>
              <a:ext uri="{FF2B5EF4-FFF2-40B4-BE49-F238E27FC236}">
                <a16:creationId xmlns:a16="http://schemas.microsoft.com/office/drawing/2014/main" id="{A48D2725-C380-B15B-5ADE-1ED2DA375EE8}"/>
              </a:ext>
            </a:extLst>
          </p:cNvPr>
          <p:cNvSpPr>
            <a:spLocks noGrp="1"/>
          </p:cNvSpPr>
          <p:nvPr>
            <p:ph idx="1"/>
          </p:nvPr>
        </p:nvSpPr>
        <p:spPr>
          <a:xfrm>
            <a:off x="554803" y="1150706"/>
            <a:ext cx="11147461" cy="5239820"/>
          </a:xfrm>
        </p:spPr>
        <p:txBody>
          <a:bodyPr>
            <a:norm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Amazon CloudWatch</a:t>
            </a:r>
            <a:r>
              <a:rPr lang="en-US" sz="2000" dirty="0">
                <a:latin typeface="Times New Roman" panose="02020603050405020304" pitchFamily="18" charset="0"/>
                <a:cs typeface="Times New Roman" panose="02020603050405020304" pitchFamily="18" charset="0"/>
              </a:rPr>
              <a:t> is a monitoring and observability service that provides data and insights to monitor applications.</a:t>
            </a:r>
          </a:p>
          <a:p>
            <a:pPr marL="0" indent="0" algn="just">
              <a:lnSpc>
                <a:spcPct val="150000"/>
              </a:lnSpc>
              <a:buNone/>
            </a:pPr>
            <a:r>
              <a:rPr lang="en-IN" sz="2000" b="1" dirty="0">
                <a:latin typeface="Times New Roman" panose="02020603050405020304" pitchFamily="18" charset="0"/>
                <a:cs typeface="Times New Roman" panose="02020603050405020304" pitchFamily="18" charset="0"/>
              </a:rPr>
              <a:t>Primary features:</a:t>
            </a:r>
          </a:p>
          <a:p>
            <a:pPr algn="just">
              <a:lnSpc>
                <a:spcPct val="150000"/>
              </a:lnSpc>
            </a:pPr>
            <a:r>
              <a:rPr lang="en-IN" sz="2000" dirty="0">
                <a:latin typeface="Times New Roman" panose="02020603050405020304" pitchFamily="18" charset="0"/>
                <a:cs typeface="Times New Roman" panose="02020603050405020304" pitchFamily="18" charset="0"/>
              </a:rPr>
              <a:t>CloudWatch Metrics</a:t>
            </a:r>
          </a:p>
          <a:p>
            <a:pPr algn="just">
              <a:lnSpc>
                <a:spcPct val="150000"/>
              </a:lnSpc>
            </a:pPr>
            <a:r>
              <a:rPr lang="en-IN" sz="2000" dirty="0">
                <a:latin typeface="Times New Roman" panose="02020603050405020304" pitchFamily="18" charset="0"/>
                <a:cs typeface="Times New Roman" panose="02020603050405020304" pitchFamily="18" charset="0"/>
              </a:rPr>
              <a:t>Graphing Metrics</a:t>
            </a:r>
          </a:p>
          <a:p>
            <a:pPr algn="just">
              <a:lnSpc>
                <a:spcPct val="150000"/>
              </a:lnSpc>
            </a:pPr>
            <a:r>
              <a:rPr lang="en-IN" sz="2000" dirty="0">
                <a:latin typeface="Times New Roman" panose="02020603050405020304" pitchFamily="18" charset="0"/>
                <a:cs typeface="Times New Roman" panose="02020603050405020304" pitchFamily="18" charset="0"/>
              </a:rPr>
              <a:t>Metric Math</a:t>
            </a:r>
          </a:p>
          <a:p>
            <a:pPr algn="just">
              <a:lnSpc>
                <a:spcPct val="150000"/>
              </a:lnSpc>
            </a:pPr>
            <a:r>
              <a:rPr lang="en-IN" sz="2000" dirty="0">
                <a:latin typeface="Times New Roman" panose="02020603050405020304" pitchFamily="18" charset="0"/>
                <a:cs typeface="Times New Roman" panose="02020603050405020304" pitchFamily="18" charset="0"/>
              </a:rPr>
              <a:t>CloudWatch Logs</a:t>
            </a:r>
          </a:p>
          <a:p>
            <a:pPr algn="just">
              <a:lnSpc>
                <a:spcPct val="150000"/>
              </a:lnSpc>
            </a:pPr>
            <a:r>
              <a:rPr lang="en-IN" sz="2000" dirty="0">
                <a:latin typeface="Times New Roman" panose="02020603050405020304" pitchFamily="18" charset="0"/>
                <a:cs typeface="Times New Roman" panose="02020603050405020304" pitchFamily="18" charset="0"/>
              </a:rPr>
              <a:t>CloudWatch Alarms</a:t>
            </a:r>
          </a:p>
        </p:txBody>
      </p:sp>
    </p:spTree>
    <p:extLst>
      <p:ext uri="{BB962C8B-B14F-4D97-AF65-F5344CB8AC3E}">
        <p14:creationId xmlns:p14="http://schemas.microsoft.com/office/powerpoint/2010/main" val="100706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4F55-6DA7-74ED-BA0F-64344D421DF5}"/>
              </a:ext>
            </a:extLst>
          </p:cNvPr>
          <p:cNvSpPr>
            <a:spLocks noGrp="1"/>
          </p:cNvSpPr>
          <p:nvPr>
            <p:ph type="title"/>
          </p:nvPr>
        </p:nvSpPr>
        <p:spPr>
          <a:xfrm>
            <a:off x="441789" y="180191"/>
            <a:ext cx="11281024" cy="1104080"/>
          </a:xfrm>
        </p:spPr>
        <p:txBody>
          <a:bodyPr>
            <a:normAutofit/>
          </a:bodyPr>
          <a:lstStyle/>
          <a:p>
            <a:pPr algn="just"/>
            <a:r>
              <a:rPr lang="en-US" sz="3600" b="1" i="0" dirty="0">
                <a:solidFill>
                  <a:srgbClr val="242424"/>
                </a:solidFill>
                <a:effectLst/>
                <a:latin typeface="Times New Roman" panose="02020603050405020304" pitchFamily="18" charset="0"/>
                <a:cs typeface="Times New Roman" panose="02020603050405020304" pitchFamily="18" charset="0"/>
              </a:rPr>
              <a:t>Creating Custom Metrics and Dashboards for AWS Resource Monitoring</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9E0C10-3B87-2D99-93A8-6DBB37268AD6}"/>
              </a:ext>
            </a:extLst>
          </p:cNvPr>
          <p:cNvSpPr>
            <a:spLocks noGrp="1"/>
          </p:cNvSpPr>
          <p:nvPr>
            <p:ph idx="1"/>
          </p:nvPr>
        </p:nvSpPr>
        <p:spPr>
          <a:xfrm>
            <a:off x="469187" y="1284271"/>
            <a:ext cx="11253626" cy="5291190"/>
          </a:xfrm>
        </p:spPr>
        <p:txBody>
          <a:bodyPr>
            <a:normAutofit/>
          </a:bodyPr>
          <a:lstStyle/>
          <a:p>
            <a:pPr marL="0" algn="just">
              <a:lnSpc>
                <a:spcPts val="2400"/>
              </a:lnSpc>
              <a:spcBef>
                <a:spcPts val="0"/>
              </a:spcBef>
              <a:buFont typeface="+mj-lt"/>
              <a:buAutoNum type="arabicPeriod"/>
            </a:pPr>
            <a:r>
              <a:rPr lang="en-US" sz="2000" i="0" dirty="0">
                <a:solidFill>
                  <a:srgbClr val="242424"/>
                </a:solidFill>
                <a:effectLst/>
                <a:latin typeface="Times New Roman" panose="02020603050405020304" pitchFamily="18" charset="0"/>
                <a:cs typeface="Times New Roman" panose="02020603050405020304" pitchFamily="18" charset="0"/>
              </a:rPr>
              <a:t>Navigate to CloudWatch in the AWS Management Console.</a:t>
            </a:r>
          </a:p>
          <a:p>
            <a:pPr marL="0" algn="just">
              <a:lnSpc>
                <a:spcPts val="2400"/>
              </a:lnSpc>
              <a:spcBef>
                <a:spcPts val="0"/>
              </a:spcBef>
              <a:buFont typeface="+mj-lt"/>
              <a:buAutoNum type="arabicPeriod"/>
            </a:pPr>
            <a:r>
              <a:rPr lang="en-US" sz="2000" i="0" dirty="0">
                <a:solidFill>
                  <a:srgbClr val="242424"/>
                </a:solidFill>
                <a:effectLst/>
                <a:latin typeface="Times New Roman" panose="02020603050405020304" pitchFamily="18" charset="0"/>
                <a:cs typeface="Times New Roman" panose="02020603050405020304" pitchFamily="18" charset="0"/>
              </a:rPr>
              <a:t>Select</a:t>
            </a:r>
            <a:r>
              <a:rPr lang="en-US" sz="2000" b="1" i="0" dirty="0">
                <a:solidFill>
                  <a:srgbClr val="242424"/>
                </a:solidFill>
                <a:effectLst/>
                <a:latin typeface="Times New Roman" panose="02020603050405020304" pitchFamily="18" charset="0"/>
                <a:cs typeface="Times New Roman" panose="02020603050405020304" pitchFamily="18" charset="0"/>
              </a:rPr>
              <a:t> “Dashboards”</a:t>
            </a:r>
            <a:r>
              <a:rPr lang="en-US" sz="2000" b="0" i="0" dirty="0">
                <a:solidFill>
                  <a:srgbClr val="242424"/>
                </a:solidFill>
                <a:effectLst/>
                <a:latin typeface="Times New Roman" panose="02020603050405020304" pitchFamily="18" charset="0"/>
                <a:cs typeface="Times New Roman" panose="02020603050405020304" pitchFamily="18" charset="0"/>
              </a:rPr>
              <a:t> from the sidebar.</a:t>
            </a:r>
          </a:p>
          <a:p>
            <a:pPr marL="0" algn="just">
              <a:lnSpc>
                <a:spcPts val="2400"/>
              </a:lnSpc>
              <a:spcBef>
                <a:spcPts val="0"/>
              </a:spcBef>
              <a:buFont typeface="+mj-lt"/>
              <a:buAutoNum type="arabicPeriod"/>
            </a:pPr>
            <a:r>
              <a:rPr lang="en-US" sz="2000" i="0" dirty="0">
                <a:solidFill>
                  <a:srgbClr val="242424"/>
                </a:solidFill>
                <a:effectLst/>
                <a:latin typeface="Times New Roman" panose="02020603050405020304" pitchFamily="18" charset="0"/>
                <a:cs typeface="Times New Roman" panose="02020603050405020304" pitchFamily="18" charset="0"/>
              </a:rPr>
              <a:t>Click</a:t>
            </a:r>
            <a:r>
              <a:rPr lang="en-US" sz="2000" b="1" i="0" dirty="0">
                <a:solidFill>
                  <a:srgbClr val="242424"/>
                </a:solidFill>
                <a:effectLst/>
                <a:latin typeface="Times New Roman" panose="02020603050405020304" pitchFamily="18" charset="0"/>
                <a:cs typeface="Times New Roman" panose="02020603050405020304" pitchFamily="18" charset="0"/>
              </a:rPr>
              <a:t> “Create dashboard”</a:t>
            </a:r>
            <a:r>
              <a:rPr lang="en-US" sz="2000" b="0" i="0" dirty="0">
                <a:solidFill>
                  <a:srgbClr val="242424"/>
                </a:solidFill>
                <a:effectLst/>
                <a:latin typeface="Times New Roman" panose="02020603050405020304" pitchFamily="18" charset="0"/>
                <a:cs typeface="Times New Roman" panose="02020603050405020304" pitchFamily="18" charset="0"/>
              </a:rPr>
              <a:t>.</a:t>
            </a:r>
          </a:p>
          <a:p>
            <a:pPr marL="0" algn="just">
              <a:lnSpc>
                <a:spcPts val="2400"/>
              </a:lnSpc>
              <a:spcBef>
                <a:spcPts val="0"/>
              </a:spcBef>
              <a:buFont typeface="+mj-lt"/>
              <a:buAutoNum type="arabicPeriod"/>
            </a:pPr>
            <a:r>
              <a:rPr lang="en-US" sz="2000" b="1" i="0" dirty="0">
                <a:solidFill>
                  <a:srgbClr val="242424"/>
                </a:solidFill>
                <a:effectLst/>
                <a:latin typeface="Times New Roman" panose="02020603050405020304" pitchFamily="18" charset="0"/>
                <a:cs typeface="Times New Roman" panose="02020603050405020304" pitchFamily="18" charset="0"/>
              </a:rPr>
              <a:t>Enter a name</a:t>
            </a:r>
            <a:r>
              <a:rPr lang="en-US" sz="2000" b="0" i="0" dirty="0">
                <a:solidFill>
                  <a:srgbClr val="242424"/>
                </a:solidFill>
                <a:effectLst/>
                <a:latin typeface="Times New Roman" panose="02020603050405020304" pitchFamily="18" charset="0"/>
                <a:cs typeface="Times New Roman" panose="02020603050405020304" pitchFamily="18" charset="0"/>
              </a:rPr>
              <a:t> for your dashboard.</a:t>
            </a:r>
          </a:p>
          <a:p>
            <a:pPr marL="0" algn="just">
              <a:lnSpc>
                <a:spcPts val="2400"/>
              </a:lnSpc>
              <a:spcBef>
                <a:spcPts val="0"/>
              </a:spcBef>
              <a:buFont typeface="+mj-lt"/>
              <a:buAutoNum type="arabicPeriod"/>
            </a:pPr>
            <a:r>
              <a:rPr lang="en-US" sz="2000" b="1" i="0" dirty="0">
                <a:solidFill>
                  <a:srgbClr val="242424"/>
                </a:solidFill>
                <a:effectLst/>
                <a:latin typeface="Times New Roman" panose="02020603050405020304" pitchFamily="18" charset="0"/>
                <a:cs typeface="Times New Roman" panose="02020603050405020304" pitchFamily="18" charset="0"/>
              </a:rPr>
              <a:t>Add widgets</a:t>
            </a:r>
            <a:r>
              <a:rPr lang="en-US" sz="2000" b="0" i="0" dirty="0">
                <a:solidFill>
                  <a:srgbClr val="242424"/>
                </a:solidFill>
                <a:effectLst/>
                <a:latin typeface="Times New Roman" panose="02020603050405020304" pitchFamily="18" charset="0"/>
                <a:cs typeface="Times New Roman" panose="02020603050405020304" pitchFamily="18" charset="0"/>
              </a:rPr>
              <a:t> such as graphs, numbers, and text, selecting the metrics you want to display.</a:t>
            </a:r>
          </a:p>
        </p:txBody>
      </p:sp>
      <p:pic>
        <p:nvPicPr>
          <p:cNvPr id="4" name="Picture 3">
            <a:extLst>
              <a:ext uri="{FF2B5EF4-FFF2-40B4-BE49-F238E27FC236}">
                <a16:creationId xmlns:a16="http://schemas.microsoft.com/office/drawing/2014/main" id="{6907C9BE-DD45-1F0E-0015-13DEB19219B2}"/>
              </a:ext>
            </a:extLst>
          </p:cNvPr>
          <p:cNvPicPr>
            <a:picLocks noChangeAspect="1"/>
          </p:cNvPicPr>
          <p:nvPr/>
        </p:nvPicPr>
        <p:blipFill>
          <a:blip r:embed="rId2"/>
          <a:stretch>
            <a:fillRect/>
          </a:stretch>
        </p:blipFill>
        <p:spPr>
          <a:xfrm>
            <a:off x="843551" y="3005083"/>
            <a:ext cx="10477500" cy="3570377"/>
          </a:xfrm>
          <a:prstGeom prst="rect">
            <a:avLst/>
          </a:prstGeom>
        </p:spPr>
      </p:pic>
    </p:spTree>
    <p:extLst>
      <p:ext uri="{BB962C8B-B14F-4D97-AF65-F5344CB8AC3E}">
        <p14:creationId xmlns:p14="http://schemas.microsoft.com/office/powerpoint/2010/main" val="20079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3D06F91-C5BD-68A6-3F60-D987DB92EAAF}"/>
              </a:ext>
            </a:extLst>
          </p:cNvPr>
          <p:cNvPicPr>
            <a:picLocks noChangeAspect="1"/>
          </p:cNvPicPr>
          <p:nvPr/>
        </p:nvPicPr>
        <p:blipFill>
          <a:blip r:embed="rId2"/>
          <a:srcRect l="15635" t="22702" r="16857" b="25529"/>
          <a:stretch/>
        </p:blipFill>
        <p:spPr>
          <a:xfrm>
            <a:off x="297952" y="110447"/>
            <a:ext cx="7343778" cy="2756043"/>
          </a:xfrm>
          <a:prstGeom prst="rect">
            <a:avLst/>
          </a:prstGeom>
        </p:spPr>
      </p:pic>
      <p:pic>
        <p:nvPicPr>
          <p:cNvPr id="8" name="Picture 7">
            <a:extLst>
              <a:ext uri="{FF2B5EF4-FFF2-40B4-BE49-F238E27FC236}">
                <a16:creationId xmlns:a16="http://schemas.microsoft.com/office/drawing/2014/main" id="{934021F7-BC60-09AC-810C-BCB6374B768E}"/>
              </a:ext>
            </a:extLst>
          </p:cNvPr>
          <p:cNvPicPr>
            <a:picLocks noChangeAspect="1"/>
          </p:cNvPicPr>
          <p:nvPr/>
        </p:nvPicPr>
        <p:blipFill>
          <a:blip r:embed="rId3"/>
          <a:stretch>
            <a:fillRect/>
          </a:stretch>
        </p:blipFill>
        <p:spPr>
          <a:xfrm>
            <a:off x="4379034" y="3053994"/>
            <a:ext cx="7343778" cy="3693559"/>
          </a:xfrm>
          <a:prstGeom prst="rect">
            <a:avLst/>
          </a:prstGeom>
        </p:spPr>
      </p:pic>
    </p:spTree>
    <p:extLst>
      <p:ext uri="{BB962C8B-B14F-4D97-AF65-F5344CB8AC3E}">
        <p14:creationId xmlns:p14="http://schemas.microsoft.com/office/powerpoint/2010/main" val="87576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693A1-6FC4-47F3-8288-6B73ACBA5F87}"/>
              </a:ext>
            </a:extLst>
          </p:cNvPr>
          <p:cNvSpPr>
            <a:spLocks noGrp="1"/>
          </p:cNvSpPr>
          <p:nvPr>
            <p:ph idx="1"/>
          </p:nvPr>
        </p:nvSpPr>
        <p:spPr>
          <a:xfrm>
            <a:off x="380144" y="349320"/>
            <a:ext cx="11383766" cy="6298059"/>
          </a:xfrm>
        </p:spPr>
        <p:txBody>
          <a:bodyPr>
            <a:normAutofit/>
          </a:bodyPr>
          <a:lstStyle/>
          <a:p>
            <a:pPr algn="just"/>
            <a:r>
              <a:rPr lang="en-US" sz="2000" b="0" i="0" dirty="0">
                <a:solidFill>
                  <a:srgbClr val="242424"/>
                </a:solidFill>
                <a:effectLst/>
                <a:latin typeface="Times New Roman" panose="02020603050405020304" pitchFamily="18" charset="0"/>
                <a:cs typeface="Times New Roman" panose="02020603050405020304" pitchFamily="18" charset="0"/>
              </a:rPr>
              <a:t>You can also add the metrics from dashboard or you can add it from ec2 or other resources.</a:t>
            </a:r>
          </a:p>
          <a:p>
            <a:pPr algn="just"/>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6DD685-F0DC-BB08-6E7D-3240E1FE3933}"/>
              </a:ext>
            </a:extLst>
          </p:cNvPr>
          <p:cNvPicPr>
            <a:picLocks noChangeAspect="1"/>
          </p:cNvPicPr>
          <p:nvPr/>
        </p:nvPicPr>
        <p:blipFill>
          <a:blip r:embed="rId2"/>
          <a:stretch>
            <a:fillRect/>
          </a:stretch>
        </p:blipFill>
        <p:spPr>
          <a:xfrm>
            <a:off x="857250" y="1088955"/>
            <a:ext cx="10477500" cy="5419725"/>
          </a:xfrm>
          <a:prstGeom prst="rect">
            <a:avLst/>
          </a:prstGeom>
        </p:spPr>
      </p:pic>
    </p:spTree>
    <p:extLst>
      <p:ext uri="{BB962C8B-B14F-4D97-AF65-F5344CB8AC3E}">
        <p14:creationId xmlns:p14="http://schemas.microsoft.com/office/powerpoint/2010/main" val="230073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EB6458-9C3E-0DEC-543C-D999EB8FDB9E}"/>
              </a:ext>
            </a:extLst>
          </p:cNvPr>
          <p:cNvSpPr>
            <a:spLocks noGrp="1"/>
          </p:cNvSpPr>
          <p:nvPr>
            <p:ph idx="1"/>
          </p:nvPr>
        </p:nvSpPr>
        <p:spPr>
          <a:xfrm>
            <a:off x="359596" y="267128"/>
            <a:ext cx="11558426" cy="6441897"/>
          </a:xfrm>
        </p:spPr>
        <p:txBody>
          <a:bodyPr/>
          <a:lstStyle/>
          <a:p>
            <a:r>
              <a:rPr lang="en-IN" dirty="0" err="1"/>
              <a:t>Vn</a:t>
            </a:r>
            <a:endParaRPr lang="en-IN" dirty="0"/>
          </a:p>
          <a:p>
            <a:pPr marL="0" indent="0">
              <a:buNone/>
            </a:pPr>
            <a:endParaRPr lang="en-IN" dirty="0"/>
          </a:p>
        </p:txBody>
      </p:sp>
      <p:pic>
        <p:nvPicPr>
          <p:cNvPr id="4" name="Picture 3">
            <a:extLst>
              <a:ext uri="{FF2B5EF4-FFF2-40B4-BE49-F238E27FC236}">
                <a16:creationId xmlns:a16="http://schemas.microsoft.com/office/drawing/2014/main" id="{C4FE5062-A337-4FB5-6498-8C465399DC3B}"/>
              </a:ext>
            </a:extLst>
          </p:cNvPr>
          <p:cNvPicPr>
            <a:picLocks noChangeAspect="1"/>
          </p:cNvPicPr>
          <p:nvPr/>
        </p:nvPicPr>
        <p:blipFill>
          <a:blip r:embed="rId2"/>
          <a:stretch>
            <a:fillRect/>
          </a:stretch>
        </p:blipFill>
        <p:spPr>
          <a:xfrm>
            <a:off x="359596" y="148975"/>
            <a:ext cx="5969285" cy="2964095"/>
          </a:xfrm>
          <a:prstGeom prst="rect">
            <a:avLst/>
          </a:prstGeom>
        </p:spPr>
      </p:pic>
      <p:pic>
        <p:nvPicPr>
          <p:cNvPr id="5" name="Picture 4">
            <a:extLst>
              <a:ext uri="{FF2B5EF4-FFF2-40B4-BE49-F238E27FC236}">
                <a16:creationId xmlns:a16="http://schemas.microsoft.com/office/drawing/2014/main" id="{07D4667E-1C5F-140F-A60E-DC7B64D96ECF}"/>
              </a:ext>
            </a:extLst>
          </p:cNvPr>
          <p:cNvPicPr>
            <a:picLocks noChangeAspect="1"/>
          </p:cNvPicPr>
          <p:nvPr/>
        </p:nvPicPr>
        <p:blipFill>
          <a:blip r:embed="rId3"/>
          <a:stretch>
            <a:fillRect/>
          </a:stretch>
        </p:blipFill>
        <p:spPr>
          <a:xfrm>
            <a:off x="4458984" y="2839414"/>
            <a:ext cx="7459038" cy="3705225"/>
          </a:xfrm>
          <a:prstGeom prst="rect">
            <a:avLst/>
          </a:prstGeom>
        </p:spPr>
      </p:pic>
    </p:spTree>
    <p:extLst>
      <p:ext uri="{BB962C8B-B14F-4D97-AF65-F5344CB8AC3E}">
        <p14:creationId xmlns:p14="http://schemas.microsoft.com/office/powerpoint/2010/main" val="148251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C7466-5DF4-3B51-3AC7-A2335AA6CBDA}"/>
              </a:ext>
            </a:extLst>
          </p:cNvPr>
          <p:cNvSpPr>
            <a:spLocks noGrp="1"/>
          </p:cNvSpPr>
          <p:nvPr>
            <p:ph idx="1"/>
          </p:nvPr>
        </p:nvSpPr>
        <p:spPr>
          <a:xfrm>
            <a:off x="308225" y="246580"/>
            <a:ext cx="11527604" cy="6369977"/>
          </a:xfrm>
        </p:spPr>
        <p:txBody>
          <a:bodyPr>
            <a:normAutofit/>
          </a:bodyPr>
          <a:lstStyle/>
          <a:p>
            <a:pPr algn="just"/>
            <a:r>
              <a:rPr lang="en-US" sz="2000" b="0" i="0" dirty="0">
                <a:solidFill>
                  <a:srgbClr val="242424"/>
                </a:solidFill>
                <a:effectLst/>
                <a:latin typeface="Times New Roman" panose="02020603050405020304" pitchFamily="18" charset="0"/>
                <a:cs typeface="Times New Roman" panose="02020603050405020304" pitchFamily="18" charset="0"/>
              </a:rPr>
              <a:t>All the metrics have been added in your dashboard. Now we can customize their appearances.</a:t>
            </a:r>
          </a:p>
          <a:p>
            <a:pPr marL="0" indent="0" algn="just">
              <a:buNone/>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1587E32-9A1D-D639-04E7-06253B36AEB1}"/>
              </a:ext>
            </a:extLst>
          </p:cNvPr>
          <p:cNvPicPr>
            <a:picLocks noChangeAspect="1"/>
          </p:cNvPicPr>
          <p:nvPr/>
        </p:nvPicPr>
        <p:blipFill>
          <a:blip r:embed="rId2"/>
          <a:stretch>
            <a:fillRect/>
          </a:stretch>
        </p:blipFill>
        <p:spPr>
          <a:xfrm>
            <a:off x="1602769" y="835792"/>
            <a:ext cx="9277564" cy="5585556"/>
          </a:xfrm>
          <a:prstGeom prst="rect">
            <a:avLst/>
          </a:prstGeom>
        </p:spPr>
      </p:pic>
    </p:spTree>
    <p:extLst>
      <p:ext uri="{BB962C8B-B14F-4D97-AF65-F5344CB8AC3E}">
        <p14:creationId xmlns:p14="http://schemas.microsoft.com/office/powerpoint/2010/main" val="121715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A76E594-417E-BB70-0AC2-0838E6F81E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0288"/>
            <a:ext cx="10515600" cy="490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8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0E109-9CC2-5683-1D15-6A7105D28E09}"/>
              </a:ext>
            </a:extLst>
          </p:cNvPr>
          <p:cNvSpPr>
            <a:spLocks noGrp="1"/>
          </p:cNvSpPr>
          <p:nvPr>
            <p:ph idx="1"/>
          </p:nvPr>
        </p:nvSpPr>
        <p:spPr>
          <a:xfrm>
            <a:off x="452063" y="308225"/>
            <a:ext cx="11301573" cy="6318606"/>
          </a:xfrm>
        </p:spPr>
        <p:txBody>
          <a:bodyPr>
            <a:normAutofit/>
          </a:bodyPr>
          <a:lstStyle/>
          <a:p>
            <a:pPr marL="0" algn="just">
              <a:spcBef>
                <a:spcPts val="0"/>
              </a:spcBef>
            </a:pPr>
            <a:r>
              <a:rPr lang="en-US" sz="2000" b="0" i="0" dirty="0">
                <a:solidFill>
                  <a:srgbClr val="242424"/>
                </a:solidFill>
                <a:effectLst/>
                <a:latin typeface="Times New Roman" panose="02020603050405020304" pitchFamily="18" charset="0"/>
                <a:cs typeface="Times New Roman" panose="02020603050405020304" pitchFamily="18" charset="0"/>
              </a:rPr>
              <a:t>This visual representation helps in understanding the health and performance of your applications at a glance.</a:t>
            </a:r>
          </a:p>
          <a:p>
            <a:pPr marL="0" indent="0" algn="just">
              <a:spcBef>
                <a:spcPts val="0"/>
              </a:spcBef>
              <a:buNone/>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7A3FE9-733B-3AA1-23D5-B8AD9316CE4A}"/>
              </a:ext>
            </a:extLst>
          </p:cNvPr>
          <p:cNvPicPr>
            <a:picLocks noChangeAspect="1"/>
          </p:cNvPicPr>
          <p:nvPr/>
        </p:nvPicPr>
        <p:blipFill>
          <a:blip r:embed="rId2"/>
          <a:stretch>
            <a:fillRect/>
          </a:stretch>
        </p:blipFill>
        <p:spPr>
          <a:xfrm>
            <a:off x="1150706" y="976045"/>
            <a:ext cx="9863191" cy="5352836"/>
          </a:xfrm>
          <a:prstGeom prst="rect">
            <a:avLst/>
          </a:prstGeom>
        </p:spPr>
      </p:pic>
    </p:spTree>
    <p:extLst>
      <p:ext uri="{BB962C8B-B14F-4D97-AF65-F5344CB8AC3E}">
        <p14:creationId xmlns:p14="http://schemas.microsoft.com/office/powerpoint/2010/main" val="77247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A2CA-C805-2949-BDB8-CED6CA6C440D}"/>
              </a:ext>
            </a:extLst>
          </p:cNvPr>
          <p:cNvSpPr>
            <a:spLocks noGrp="1"/>
          </p:cNvSpPr>
          <p:nvPr>
            <p:ph type="title"/>
          </p:nvPr>
        </p:nvSpPr>
        <p:spPr>
          <a:xfrm>
            <a:off x="838200" y="0"/>
            <a:ext cx="10515600" cy="681037"/>
          </a:xfrm>
        </p:spPr>
        <p:txBody>
          <a:bodyPr>
            <a:normAutofit/>
          </a:bodyPr>
          <a:lstStyle/>
          <a:p>
            <a:r>
              <a:rPr lang="en-IN" sz="3600" b="1" i="0" dirty="0">
                <a:solidFill>
                  <a:srgbClr val="273239"/>
                </a:solidFill>
                <a:effectLst/>
                <a:latin typeface="Times New Roman" panose="02020603050405020304" pitchFamily="18" charset="0"/>
                <a:cs typeface="Times New Roman" panose="02020603050405020304" pitchFamily="18" charset="0"/>
              </a:rPr>
              <a:t>Steps to create IAM user</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0B00B9-AEE0-8889-528A-85B5E35D93E3}"/>
              </a:ext>
            </a:extLst>
          </p:cNvPr>
          <p:cNvSpPr>
            <a:spLocks noGrp="1"/>
          </p:cNvSpPr>
          <p:nvPr>
            <p:ph idx="1"/>
          </p:nvPr>
        </p:nvSpPr>
        <p:spPr>
          <a:xfrm>
            <a:off x="236305" y="681037"/>
            <a:ext cx="11609797" cy="6069083"/>
          </a:xfrm>
        </p:spPr>
        <p:txBody>
          <a:bodyPr>
            <a:normAutofit/>
          </a:bodyPr>
          <a:lstStyle/>
          <a:p>
            <a:pPr marL="0" indent="0" algn="just" rtl="0" fontAlgn="base">
              <a:lnSpc>
                <a:spcPct val="100000"/>
              </a:lnSpc>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1:</a:t>
            </a:r>
            <a:r>
              <a:rPr lang="en-US" sz="2000" b="0" i="0" dirty="0">
                <a:solidFill>
                  <a:srgbClr val="273239"/>
                </a:solidFill>
                <a:effectLst/>
                <a:latin typeface="Times New Roman" panose="02020603050405020304" pitchFamily="18" charset="0"/>
                <a:cs typeface="Times New Roman" panose="02020603050405020304" pitchFamily="18" charset="0"/>
              </a:rPr>
              <a:t> Go to the Amazon web services Sign-In console. Create an </a:t>
            </a:r>
            <a:r>
              <a:rPr lang="en-US" sz="2000" b="0" i="0" u="sng" dirty="0">
                <a:solidFill>
                  <a:srgbClr val="273239"/>
                </a:solidFill>
                <a:effectLst/>
                <a:latin typeface="Times New Roman" panose="02020603050405020304" pitchFamily="18" charset="0"/>
                <a:cs typeface="Times New Roman" panose="02020603050405020304" pitchFamily="18" charset="0"/>
                <a:hlinkClick r:id="rId2"/>
              </a:rPr>
              <a:t>AWS Free Tier Account. </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rtl="0" fontAlgn="base">
              <a:lnSpc>
                <a:spcPct val="100000"/>
              </a:lnSpc>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2:</a:t>
            </a:r>
            <a:r>
              <a:rPr lang="en-US" sz="2000" b="0" i="0" dirty="0">
                <a:solidFill>
                  <a:srgbClr val="273239"/>
                </a:solidFill>
                <a:effectLst/>
                <a:latin typeface="Times New Roman" panose="02020603050405020304" pitchFamily="18" charset="0"/>
                <a:cs typeface="Times New Roman" panose="02020603050405020304" pitchFamily="18" charset="0"/>
              </a:rPr>
              <a:t> Try signing in with your root username and password</a:t>
            </a:r>
          </a:p>
          <a:p>
            <a:pPr marL="0" indent="0" algn="just">
              <a:lnSpc>
                <a:spcPct val="100000"/>
              </a:lnSpc>
              <a:buNone/>
            </a:pPr>
            <a:r>
              <a:rPr lang="en-US" sz="2000" b="1" i="0" dirty="0">
                <a:solidFill>
                  <a:srgbClr val="273239"/>
                </a:solidFill>
                <a:effectLst/>
                <a:latin typeface="Times New Roman" panose="02020603050405020304" pitchFamily="18" charset="0"/>
                <a:cs typeface="Times New Roman" panose="02020603050405020304" pitchFamily="18" charset="0"/>
              </a:rPr>
              <a:t>Step 3: </a:t>
            </a:r>
            <a:r>
              <a:rPr lang="en-US" sz="2000" b="0" i="0" dirty="0">
                <a:solidFill>
                  <a:srgbClr val="273239"/>
                </a:solidFill>
                <a:effectLst/>
                <a:latin typeface="Times New Roman" panose="02020603050405020304" pitchFamily="18" charset="0"/>
                <a:cs typeface="Times New Roman" panose="02020603050405020304" pitchFamily="18" charset="0"/>
              </a:rPr>
              <a:t>Search in the search box entering "IAM user" as shown in the image.</a:t>
            </a:r>
          </a:p>
          <a:p>
            <a:pPr algn="just">
              <a:lnSpc>
                <a:spcPct val="100000"/>
              </a:lnSpc>
            </a:pPr>
            <a:endParaRPr lang="en-IN" sz="2000" dirty="0">
              <a:latin typeface="Times New Roman" panose="02020603050405020304" pitchFamily="18" charset="0"/>
              <a:cs typeface="Times New Roman" panose="02020603050405020304" pitchFamily="18" charset="0"/>
            </a:endParaRPr>
          </a:p>
        </p:txBody>
      </p:sp>
      <p:sp>
        <p:nvSpPr>
          <p:cNvPr id="4" name="AutoShape 2" descr="Lightbox">
            <a:extLst>
              <a:ext uri="{FF2B5EF4-FFF2-40B4-BE49-F238E27FC236}">
                <a16:creationId xmlns:a16="http://schemas.microsoft.com/office/drawing/2014/main" id="{2FF8F754-D4E2-0C0E-01AD-EBFCD9C26FBD}"/>
              </a:ext>
            </a:extLst>
          </p:cNvPr>
          <p:cNvSpPr>
            <a:spLocks noChangeAspect="1" noChangeArrowheads="1"/>
          </p:cNvSpPr>
          <p:nvPr/>
        </p:nvSpPr>
        <p:spPr bwMode="auto">
          <a:xfrm>
            <a:off x="3020602" y="3276600"/>
            <a:ext cx="3227798" cy="3227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a:extLst>
              <a:ext uri="{FF2B5EF4-FFF2-40B4-BE49-F238E27FC236}">
                <a16:creationId xmlns:a16="http://schemas.microsoft.com/office/drawing/2014/main" id="{6D207519-F1F0-57C2-AFF4-3BF5928DCB18}"/>
              </a:ext>
            </a:extLst>
          </p:cNvPr>
          <p:cNvPicPr>
            <a:picLocks noChangeAspect="1"/>
          </p:cNvPicPr>
          <p:nvPr/>
        </p:nvPicPr>
        <p:blipFill>
          <a:blip r:embed="rId3"/>
          <a:srcRect r="7629"/>
          <a:stretch/>
        </p:blipFill>
        <p:spPr>
          <a:xfrm>
            <a:off x="2193533" y="2106202"/>
            <a:ext cx="7638836" cy="4398196"/>
          </a:xfrm>
          <a:prstGeom prst="rect">
            <a:avLst/>
          </a:prstGeom>
        </p:spPr>
      </p:pic>
    </p:spTree>
    <p:extLst>
      <p:ext uri="{BB962C8B-B14F-4D97-AF65-F5344CB8AC3E}">
        <p14:creationId xmlns:p14="http://schemas.microsoft.com/office/powerpoint/2010/main" val="123736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9A98-E5F8-309F-2BBD-A7E17D032F5E}"/>
              </a:ext>
            </a:extLst>
          </p:cNvPr>
          <p:cNvSpPr>
            <a:spLocks noGrp="1"/>
          </p:cNvSpPr>
          <p:nvPr>
            <p:ph type="title"/>
          </p:nvPr>
        </p:nvSpPr>
        <p:spPr>
          <a:xfrm>
            <a:off x="534256" y="169917"/>
            <a:ext cx="11229654" cy="867774"/>
          </a:xfrm>
        </p:spPr>
        <p:txBody>
          <a:bodyPr>
            <a:normAutofit/>
          </a:bodyPr>
          <a:lstStyle/>
          <a:p>
            <a:r>
              <a:rPr lang="en-IN" sz="3600" b="1" i="0" dirty="0">
                <a:solidFill>
                  <a:srgbClr val="242424"/>
                </a:solidFill>
                <a:effectLst/>
                <a:latin typeface="Times New Roman" panose="02020603050405020304" pitchFamily="18" charset="0"/>
                <a:cs typeface="Times New Roman" panose="02020603050405020304" pitchFamily="18" charset="0"/>
              </a:rPr>
              <a:t>Creating CloudWatch Alarms</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DAA837-18FB-3209-8198-0DB92ED49DF6}"/>
              </a:ext>
            </a:extLst>
          </p:cNvPr>
          <p:cNvSpPr>
            <a:spLocks noGrp="1"/>
          </p:cNvSpPr>
          <p:nvPr>
            <p:ph idx="1"/>
          </p:nvPr>
        </p:nvSpPr>
        <p:spPr>
          <a:xfrm>
            <a:off x="534255" y="904126"/>
            <a:ext cx="11229653" cy="5783957"/>
          </a:xfrm>
        </p:spPr>
        <p:txBody>
          <a:bodyPr>
            <a:normAutofit/>
          </a:bodyPr>
          <a:lstStyle/>
          <a:p>
            <a:pPr algn="just">
              <a:lnSpc>
                <a:spcPts val="2400"/>
              </a:lnSpc>
              <a:spcBef>
                <a:spcPts val="0"/>
              </a:spcBef>
              <a:buFont typeface="+mj-lt"/>
              <a:buAutoNum type="arabicPeriod"/>
            </a:pPr>
            <a:r>
              <a:rPr lang="en-IN" sz="2000" dirty="0">
                <a:latin typeface="Times New Roman" panose="02020603050405020304" pitchFamily="18" charset="0"/>
                <a:cs typeface="Times New Roman" panose="02020603050405020304" pitchFamily="18" charset="0"/>
              </a:rPr>
              <a:t> </a:t>
            </a:r>
            <a:r>
              <a:rPr lang="en-US" sz="2000" b="0" i="0" dirty="0">
                <a:solidFill>
                  <a:srgbClr val="242424"/>
                </a:solidFill>
                <a:effectLst/>
                <a:latin typeface="Times New Roman" panose="02020603050405020304" pitchFamily="18" charset="0"/>
                <a:cs typeface="Times New Roman" panose="02020603050405020304" pitchFamily="18" charset="0"/>
              </a:rPr>
              <a:t>Access the AWS Management Console:</a:t>
            </a:r>
          </a:p>
          <a:p>
            <a:pPr lvl="1" algn="just">
              <a:lnSpc>
                <a:spcPts val="2400"/>
              </a:lnSpc>
              <a:spcBef>
                <a:spcPts val="0"/>
              </a:spcBef>
            </a:pPr>
            <a:r>
              <a:rPr lang="en-US" sz="2000" b="0" i="0" dirty="0">
                <a:solidFill>
                  <a:srgbClr val="242424"/>
                </a:solidFill>
                <a:effectLst/>
                <a:latin typeface="Times New Roman" panose="02020603050405020304" pitchFamily="18" charset="0"/>
                <a:cs typeface="Times New Roman" panose="02020603050405020304" pitchFamily="18" charset="0"/>
              </a:rPr>
              <a:t>Open your web browser and navigate to </a:t>
            </a:r>
            <a:r>
              <a:rPr lang="en-US" sz="2000" b="0" i="0" u="sng" dirty="0">
                <a:solidFill>
                  <a:srgbClr val="242424"/>
                </a:solidFill>
                <a:effectLst/>
                <a:latin typeface="Times New Roman" panose="02020603050405020304" pitchFamily="18" charset="0"/>
                <a:cs typeface="Times New Roman" panose="02020603050405020304" pitchFamily="18" charset="0"/>
                <a:hlinkClick r:id="rId2"/>
              </a:rPr>
              <a:t>AWS Management Console</a:t>
            </a:r>
            <a:r>
              <a:rPr lang="en-US" sz="2000" b="0" i="0" dirty="0">
                <a:solidFill>
                  <a:srgbClr val="242424"/>
                </a:solidFill>
                <a:effectLst/>
                <a:latin typeface="Times New Roman" panose="02020603050405020304" pitchFamily="18" charset="0"/>
                <a:cs typeface="Times New Roman" panose="02020603050405020304" pitchFamily="18" charset="0"/>
              </a:rPr>
              <a:t>.</a:t>
            </a:r>
          </a:p>
          <a:p>
            <a:pPr lvl="1" algn="just">
              <a:lnSpc>
                <a:spcPts val="2400"/>
              </a:lnSpc>
              <a:spcBef>
                <a:spcPts val="0"/>
              </a:spcBef>
            </a:pPr>
            <a:r>
              <a:rPr lang="en-US" sz="2000" b="0" i="0" dirty="0">
                <a:solidFill>
                  <a:srgbClr val="242424"/>
                </a:solidFill>
                <a:effectLst/>
                <a:latin typeface="Times New Roman" panose="02020603050405020304" pitchFamily="18" charset="0"/>
                <a:cs typeface="Times New Roman" panose="02020603050405020304" pitchFamily="18" charset="0"/>
              </a:rPr>
              <a:t>Log in to your AWS account.</a:t>
            </a:r>
          </a:p>
          <a:p>
            <a:pPr marL="0" indent="0" algn="just">
              <a:lnSpc>
                <a:spcPts val="2400"/>
              </a:lnSpc>
              <a:spcBef>
                <a:spcPts val="0"/>
              </a:spcBef>
              <a:buNone/>
            </a:pPr>
            <a:r>
              <a:rPr lang="en-US" sz="2000" b="0" i="0" dirty="0">
                <a:solidFill>
                  <a:srgbClr val="242424"/>
                </a:solidFill>
                <a:effectLst/>
                <a:latin typeface="Times New Roman" panose="02020603050405020304" pitchFamily="18" charset="0"/>
                <a:cs typeface="Times New Roman" panose="02020603050405020304" pitchFamily="18" charset="0"/>
              </a:rPr>
              <a:t>2. Go to CloudWatch:</a:t>
            </a:r>
          </a:p>
          <a:p>
            <a:pPr lvl="1" algn="just">
              <a:lnSpc>
                <a:spcPts val="2400"/>
              </a:lnSpc>
              <a:spcBef>
                <a:spcPts val="0"/>
              </a:spcBef>
            </a:pPr>
            <a:r>
              <a:rPr lang="en-US" sz="2000" b="0" i="0" dirty="0">
                <a:solidFill>
                  <a:srgbClr val="242424"/>
                </a:solidFill>
                <a:effectLst/>
                <a:latin typeface="Times New Roman" panose="02020603050405020304" pitchFamily="18" charset="0"/>
                <a:cs typeface="Times New Roman" panose="02020603050405020304" pitchFamily="18" charset="0"/>
              </a:rPr>
              <a:t>In the AWS Management Console, locate and click on “Services” in the top left corner.</a:t>
            </a:r>
          </a:p>
          <a:p>
            <a:pPr lvl="1" algn="just">
              <a:lnSpc>
                <a:spcPts val="2400"/>
              </a:lnSpc>
              <a:spcBef>
                <a:spcPts val="0"/>
              </a:spcBef>
            </a:pPr>
            <a:r>
              <a:rPr lang="en-US" sz="2000" b="0" i="0" dirty="0">
                <a:solidFill>
                  <a:srgbClr val="242424"/>
                </a:solidFill>
                <a:effectLst/>
                <a:latin typeface="Times New Roman" panose="02020603050405020304" pitchFamily="18" charset="0"/>
                <a:cs typeface="Times New Roman" panose="02020603050405020304" pitchFamily="18" charset="0"/>
              </a:rPr>
              <a:t>Under “Management &amp; Governance,” select “CloudWatch.”</a:t>
            </a:r>
          </a:p>
          <a:p>
            <a:pPr marL="0" indent="0" algn="just">
              <a:lnSpc>
                <a:spcPts val="2400"/>
              </a:lnSpc>
              <a:spcBef>
                <a:spcPts val="0"/>
              </a:spcBef>
              <a:buNone/>
            </a:pPr>
            <a:endParaRPr lang="en-US" sz="2000" b="0" i="0" dirty="0">
              <a:solidFill>
                <a:srgbClr val="242424"/>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7B1325C-8D40-9FB5-AC2C-4A70E08F6766}"/>
              </a:ext>
            </a:extLst>
          </p:cNvPr>
          <p:cNvPicPr>
            <a:picLocks noChangeAspect="1"/>
          </p:cNvPicPr>
          <p:nvPr/>
        </p:nvPicPr>
        <p:blipFill>
          <a:blip r:embed="rId3"/>
          <a:stretch>
            <a:fillRect/>
          </a:stretch>
        </p:blipFill>
        <p:spPr>
          <a:xfrm>
            <a:off x="2768940" y="2866489"/>
            <a:ext cx="6303142" cy="3665145"/>
          </a:xfrm>
          <a:prstGeom prst="rect">
            <a:avLst/>
          </a:prstGeom>
        </p:spPr>
      </p:pic>
    </p:spTree>
    <p:extLst>
      <p:ext uri="{BB962C8B-B14F-4D97-AF65-F5344CB8AC3E}">
        <p14:creationId xmlns:p14="http://schemas.microsoft.com/office/powerpoint/2010/main" val="1510274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30018-29B4-C3CB-1983-D866AFE2BC0B}"/>
              </a:ext>
            </a:extLst>
          </p:cNvPr>
          <p:cNvSpPr>
            <a:spLocks noGrp="1"/>
          </p:cNvSpPr>
          <p:nvPr>
            <p:ph idx="1"/>
          </p:nvPr>
        </p:nvSpPr>
        <p:spPr>
          <a:xfrm>
            <a:off x="441789" y="267128"/>
            <a:ext cx="11281024" cy="6298059"/>
          </a:xfrm>
        </p:spPr>
        <p:txBody>
          <a:bodyPr>
            <a:normAutofit/>
          </a:bodyPr>
          <a:lstStyle/>
          <a:p>
            <a:pPr marL="0" indent="0" algn="just">
              <a:lnSpc>
                <a:spcPts val="2400"/>
              </a:lnSpc>
              <a:spcBef>
                <a:spcPts val="0"/>
              </a:spcBef>
              <a:buNone/>
            </a:pPr>
            <a:r>
              <a:rPr lang="en-US" sz="2000" dirty="0">
                <a:solidFill>
                  <a:srgbClr val="242424"/>
                </a:solidFill>
                <a:latin typeface="Times New Roman" panose="02020603050405020304" pitchFamily="18" charset="0"/>
                <a:cs typeface="Times New Roman" panose="02020603050405020304" pitchFamily="18" charset="0"/>
              </a:rPr>
              <a:t>3. </a:t>
            </a:r>
            <a:r>
              <a:rPr lang="en-US" sz="2000" b="0" i="0" dirty="0">
                <a:solidFill>
                  <a:srgbClr val="242424"/>
                </a:solidFill>
                <a:effectLst/>
                <a:latin typeface="Times New Roman" panose="02020603050405020304" pitchFamily="18" charset="0"/>
                <a:cs typeface="Times New Roman" panose="02020603050405020304" pitchFamily="18" charset="0"/>
              </a:rPr>
              <a:t>Navigate to Alarms:</a:t>
            </a:r>
          </a:p>
          <a:p>
            <a:pPr algn="just">
              <a:lnSpc>
                <a:spcPts val="2400"/>
              </a:lnSpc>
              <a:spcBef>
                <a:spcPts val="0"/>
              </a:spcBef>
              <a:buFont typeface="Arial" panose="020B0604020202020204" pitchFamily="34" charset="0"/>
              <a:buChar char="•"/>
            </a:pPr>
            <a:r>
              <a:rPr lang="en-US" sz="2000" b="0" i="0" dirty="0">
                <a:solidFill>
                  <a:srgbClr val="242424"/>
                </a:solidFill>
                <a:effectLst/>
                <a:latin typeface="Times New Roman" panose="02020603050405020304" pitchFamily="18" charset="0"/>
                <a:cs typeface="Times New Roman" panose="02020603050405020304" pitchFamily="18" charset="0"/>
              </a:rPr>
              <a:t>In the CloudWatch dashboard, find the left-hand navigation pane.</a:t>
            </a:r>
          </a:p>
          <a:p>
            <a:pPr algn="just">
              <a:lnSpc>
                <a:spcPts val="2400"/>
              </a:lnSpc>
              <a:spcBef>
                <a:spcPts val="0"/>
              </a:spcBef>
              <a:buFont typeface="Arial" panose="020B0604020202020204" pitchFamily="34" charset="0"/>
              <a:buChar char="•"/>
            </a:pPr>
            <a:r>
              <a:rPr lang="en-US" sz="2000" b="0" i="0" dirty="0">
                <a:solidFill>
                  <a:srgbClr val="242424"/>
                </a:solidFill>
                <a:effectLst/>
                <a:latin typeface="Times New Roman" panose="02020603050405020304" pitchFamily="18" charset="0"/>
                <a:cs typeface="Times New Roman" panose="02020603050405020304" pitchFamily="18" charset="0"/>
              </a:rPr>
              <a:t>Click on “Alarms” under the “All arms” section.</a:t>
            </a:r>
          </a:p>
          <a:p>
            <a:pPr algn="just">
              <a:lnSpc>
                <a:spcPts val="2400"/>
              </a:lnSpc>
              <a:spcBef>
                <a:spcPts val="0"/>
              </a:spcBef>
              <a:buFont typeface="Arial" panose="020B0604020202020204" pitchFamily="34" charset="0"/>
              <a:buChar char="•"/>
            </a:pPr>
            <a:r>
              <a:rPr lang="en-US" sz="2000" b="0" i="0" dirty="0">
                <a:solidFill>
                  <a:srgbClr val="242424"/>
                </a:solidFill>
                <a:effectLst/>
                <a:latin typeface="Times New Roman" panose="02020603050405020304" pitchFamily="18" charset="0"/>
                <a:cs typeface="Times New Roman" panose="02020603050405020304" pitchFamily="18" charset="0"/>
              </a:rPr>
              <a:t>On the “All alarms” page, click the “Create Alarm” button.</a:t>
            </a:r>
          </a:p>
        </p:txBody>
      </p:sp>
      <p:pic>
        <p:nvPicPr>
          <p:cNvPr id="4" name="Picture 3">
            <a:extLst>
              <a:ext uri="{FF2B5EF4-FFF2-40B4-BE49-F238E27FC236}">
                <a16:creationId xmlns:a16="http://schemas.microsoft.com/office/drawing/2014/main" id="{3543E886-AC00-C7E0-500D-0B1BA7B9C1EB}"/>
              </a:ext>
            </a:extLst>
          </p:cNvPr>
          <p:cNvPicPr>
            <a:picLocks noChangeAspect="1"/>
          </p:cNvPicPr>
          <p:nvPr/>
        </p:nvPicPr>
        <p:blipFill>
          <a:blip r:embed="rId2"/>
          <a:stretch>
            <a:fillRect/>
          </a:stretch>
        </p:blipFill>
        <p:spPr>
          <a:xfrm>
            <a:off x="929169" y="1602769"/>
            <a:ext cx="10477500" cy="4717871"/>
          </a:xfrm>
          <a:prstGeom prst="rect">
            <a:avLst/>
          </a:prstGeom>
        </p:spPr>
      </p:pic>
    </p:spTree>
    <p:extLst>
      <p:ext uri="{BB962C8B-B14F-4D97-AF65-F5344CB8AC3E}">
        <p14:creationId xmlns:p14="http://schemas.microsoft.com/office/powerpoint/2010/main" val="2625825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F1ACD-147A-04D8-B071-4D060BF41151}"/>
              </a:ext>
            </a:extLst>
          </p:cNvPr>
          <p:cNvSpPr>
            <a:spLocks noGrp="1"/>
          </p:cNvSpPr>
          <p:nvPr>
            <p:ph idx="1"/>
          </p:nvPr>
        </p:nvSpPr>
        <p:spPr>
          <a:xfrm>
            <a:off x="390417" y="297950"/>
            <a:ext cx="11424863" cy="6359703"/>
          </a:xfrm>
        </p:spPr>
        <p:txBody>
          <a:bodyPr>
            <a:normAutofit/>
          </a:bodyPr>
          <a:lstStyle/>
          <a:p>
            <a:pPr marL="0" indent="0" algn="just">
              <a:lnSpc>
                <a:spcPts val="2400"/>
              </a:lnSpc>
              <a:spcBef>
                <a:spcPts val="0"/>
              </a:spcBef>
              <a:buNone/>
            </a:pPr>
            <a:r>
              <a:rPr lang="en-US" sz="2000" b="0" i="0" dirty="0">
                <a:solidFill>
                  <a:srgbClr val="242424"/>
                </a:solidFill>
                <a:effectLst/>
                <a:latin typeface="Times New Roman" panose="02020603050405020304" pitchFamily="18" charset="0"/>
                <a:cs typeface="Times New Roman" panose="02020603050405020304" pitchFamily="18" charset="0"/>
              </a:rPr>
              <a:t>4. Select Metric:</a:t>
            </a:r>
          </a:p>
          <a:p>
            <a:pPr algn="just">
              <a:lnSpc>
                <a:spcPts val="2400"/>
              </a:lnSpc>
              <a:spcBef>
                <a:spcPts val="0"/>
              </a:spcBef>
              <a:buFont typeface="Arial" panose="020B0604020202020204" pitchFamily="34" charset="0"/>
              <a:buChar char="•"/>
            </a:pPr>
            <a:r>
              <a:rPr lang="en-US" sz="2000" b="0" i="0" dirty="0">
                <a:solidFill>
                  <a:srgbClr val="242424"/>
                </a:solidFill>
                <a:effectLst/>
                <a:latin typeface="Times New Roman" panose="02020603050405020304" pitchFamily="18" charset="0"/>
                <a:cs typeface="Times New Roman" panose="02020603050405020304" pitchFamily="18" charset="0"/>
              </a:rPr>
              <a:t>Choose the metric you want to monitor by selecting a data source (e.g., EC2, RDS) or a custom metric.</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Here we can select our ec2 preferred conditions</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Here we selecting “CPU utilization”</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And click “select metric”</a:t>
            </a:r>
          </a:p>
          <a:p>
            <a:pPr marL="0" indent="0" algn="just">
              <a:lnSpc>
                <a:spcPts val="2400"/>
              </a:lnSpc>
              <a:spcBef>
                <a:spcPts val="0"/>
              </a:spcBef>
              <a:buNone/>
            </a:pPr>
            <a:endParaRPr lang="en-US" sz="2000" b="0" i="0" dirty="0">
              <a:solidFill>
                <a:srgbClr val="242424"/>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F91CE78-53F7-4621-33C4-45EE6F3A0045}"/>
              </a:ext>
            </a:extLst>
          </p:cNvPr>
          <p:cNvPicPr>
            <a:picLocks noChangeAspect="1"/>
          </p:cNvPicPr>
          <p:nvPr/>
        </p:nvPicPr>
        <p:blipFill>
          <a:blip r:embed="rId2"/>
          <a:stretch>
            <a:fillRect/>
          </a:stretch>
        </p:blipFill>
        <p:spPr>
          <a:xfrm>
            <a:off x="5661062" y="1103616"/>
            <a:ext cx="6020656" cy="2325384"/>
          </a:xfrm>
          <a:prstGeom prst="rect">
            <a:avLst/>
          </a:prstGeom>
        </p:spPr>
      </p:pic>
      <p:pic>
        <p:nvPicPr>
          <p:cNvPr id="5" name="Picture 4">
            <a:extLst>
              <a:ext uri="{FF2B5EF4-FFF2-40B4-BE49-F238E27FC236}">
                <a16:creationId xmlns:a16="http://schemas.microsoft.com/office/drawing/2014/main" id="{5E9EDDF7-07B4-D591-3BF3-313E9349927F}"/>
              </a:ext>
            </a:extLst>
          </p:cNvPr>
          <p:cNvPicPr>
            <a:picLocks noChangeAspect="1"/>
          </p:cNvPicPr>
          <p:nvPr/>
        </p:nvPicPr>
        <p:blipFill>
          <a:blip r:embed="rId3"/>
          <a:stretch>
            <a:fillRect/>
          </a:stretch>
        </p:blipFill>
        <p:spPr>
          <a:xfrm>
            <a:off x="1000125" y="3429000"/>
            <a:ext cx="8205520" cy="3300573"/>
          </a:xfrm>
          <a:prstGeom prst="rect">
            <a:avLst/>
          </a:prstGeom>
        </p:spPr>
      </p:pic>
    </p:spTree>
    <p:extLst>
      <p:ext uri="{BB962C8B-B14F-4D97-AF65-F5344CB8AC3E}">
        <p14:creationId xmlns:p14="http://schemas.microsoft.com/office/powerpoint/2010/main" val="205799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6FDFE-1EBF-9792-FC16-6F7A2194BD7C}"/>
              </a:ext>
            </a:extLst>
          </p:cNvPr>
          <p:cNvSpPr>
            <a:spLocks noGrp="1"/>
          </p:cNvSpPr>
          <p:nvPr>
            <p:ph idx="1"/>
          </p:nvPr>
        </p:nvSpPr>
        <p:spPr>
          <a:xfrm>
            <a:off x="472611" y="297951"/>
            <a:ext cx="11352944" cy="6298058"/>
          </a:xfrm>
        </p:spPr>
        <p:txBody>
          <a:bodyPr/>
          <a:lstStyle/>
          <a:p>
            <a:pPr marL="0" indent="0" algn="l">
              <a:lnSpc>
                <a:spcPts val="2400"/>
              </a:lnSpc>
              <a:buNone/>
            </a:pPr>
            <a:r>
              <a:rPr lang="en-US" sz="2000" dirty="0">
                <a:solidFill>
                  <a:srgbClr val="242424"/>
                </a:solidFill>
                <a:latin typeface="Times New Roman" panose="02020603050405020304" pitchFamily="18" charset="0"/>
                <a:cs typeface="Times New Roman" panose="02020603050405020304" pitchFamily="18" charset="0"/>
              </a:rPr>
              <a:t>5. Define Conditions:</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Set conditions for the alarm. Specify thresholds, comparison operators, and evaluation periods.</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we can set conditions according to our requirements.</a:t>
            </a:r>
          </a:p>
          <a:p>
            <a:pPr marL="0" indent="0">
              <a:buNone/>
            </a:pPr>
            <a:endParaRPr lang="en-IN" dirty="0"/>
          </a:p>
        </p:txBody>
      </p:sp>
      <p:pic>
        <p:nvPicPr>
          <p:cNvPr id="4" name="Picture 3">
            <a:extLst>
              <a:ext uri="{FF2B5EF4-FFF2-40B4-BE49-F238E27FC236}">
                <a16:creationId xmlns:a16="http://schemas.microsoft.com/office/drawing/2014/main" id="{AFF7ECDD-8B07-9279-9B5F-1633BF91718C}"/>
              </a:ext>
            </a:extLst>
          </p:cNvPr>
          <p:cNvPicPr>
            <a:picLocks noChangeAspect="1"/>
          </p:cNvPicPr>
          <p:nvPr/>
        </p:nvPicPr>
        <p:blipFill>
          <a:blip r:embed="rId2"/>
          <a:stretch>
            <a:fillRect/>
          </a:stretch>
        </p:blipFill>
        <p:spPr>
          <a:xfrm>
            <a:off x="1667839" y="1684961"/>
            <a:ext cx="8856322" cy="4541177"/>
          </a:xfrm>
          <a:prstGeom prst="rect">
            <a:avLst/>
          </a:prstGeom>
        </p:spPr>
      </p:pic>
    </p:spTree>
    <p:extLst>
      <p:ext uri="{BB962C8B-B14F-4D97-AF65-F5344CB8AC3E}">
        <p14:creationId xmlns:p14="http://schemas.microsoft.com/office/powerpoint/2010/main" val="134460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61C599-18B7-62B6-78DC-C74E3CD1D45F}"/>
              </a:ext>
            </a:extLst>
          </p:cNvPr>
          <p:cNvPicPr>
            <a:picLocks noGrp="1" noChangeAspect="1"/>
          </p:cNvPicPr>
          <p:nvPr>
            <p:ph idx="1"/>
          </p:nvPr>
        </p:nvPicPr>
        <p:blipFill>
          <a:blip r:embed="rId2"/>
          <a:stretch>
            <a:fillRect/>
          </a:stretch>
        </p:blipFill>
        <p:spPr>
          <a:xfrm>
            <a:off x="2147887" y="947773"/>
            <a:ext cx="7896225" cy="5295900"/>
          </a:xfrm>
          <a:prstGeom prst="rect">
            <a:avLst/>
          </a:prstGeom>
        </p:spPr>
      </p:pic>
      <p:sp>
        <p:nvSpPr>
          <p:cNvPr id="6" name="TextBox 5">
            <a:extLst>
              <a:ext uri="{FF2B5EF4-FFF2-40B4-BE49-F238E27FC236}">
                <a16:creationId xmlns:a16="http://schemas.microsoft.com/office/drawing/2014/main" id="{47118436-7865-F4EE-65CC-2ADB59511512}"/>
              </a:ext>
            </a:extLst>
          </p:cNvPr>
          <p:cNvSpPr txBox="1"/>
          <p:nvPr/>
        </p:nvSpPr>
        <p:spPr>
          <a:xfrm>
            <a:off x="449495" y="157729"/>
            <a:ext cx="11293010" cy="707886"/>
          </a:xfrm>
          <a:prstGeom prst="rect">
            <a:avLst/>
          </a:prstGeom>
          <a:noFill/>
        </p:spPr>
        <p:txBody>
          <a:bodyPr wrap="square">
            <a:spAutoFit/>
          </a:bodyPr>
          <a:lstStyle/>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In the define threshold value section we can make different value with our own requirement</a:t>
            </a: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Click next to continue</a:t>
            </a:r>
          </a:p>
        </p:txBody>
      </p:sp>
    </p:spTree>
    <p:extLst>
      <p:ext uri="{BB962C8B-B14F-4D97-AF65-F5344CB8AC3E}">
        <p14:creationId xmlns:p14="http://schemas.microsoft.com/office/powerpoint/2010/main" val="157128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1750-EDDD-80F9-F944-5A49203334B9}"/>
              </a:ext>
            </a:extLst>
          </p:cNvPr>
          <p:cNvSpPr>
            <a:spLocks noGrp="1"/>
          </p:cNvSpPr>
          <p:nvPr>
            <p:ph idx="1"/>
          </p:nvPr>
        </p:nvSpPr>
        <p:spPr>
          <a:xfrm>
            <a:off x="349321" y="287676"/>
            <a:ext cx="11383767" cy="6246688"/>
          </a:xfrm>
        </p:spPr>
        <p:txBody>
          <a:bodyPr/>
          <a:lstStyle/>
          <a:p>
            <a:pPr marL="0" indent="0" algn="just">
              <a:lnSpc>
                <a:spcPts val="2400"/>
              </a:lnSpc>
              <a:buNone/>
            </a:pPr>
            <a:r>
              <a:rPr lang="en-US" sz="2000" dirty="0">
                <a:solidFill>
                  <a:srgbClr val="242424"/>
                </a:solidFill>
                <a:latin typeface="Times New Roman" panose="02020603050405020304" pitchFamily="18" charset="0"/>
                <a:cs typeface="Times New Roman" panose="02020603050405020304" pitchFamily="18" charset="0"/>
              </a:rPr>
              <a:t>6. Set Actions on configure SNS topic</a:t>
            </a:r>
          </a:p>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Choose “Create a new SNS topic.”</a:t>
            </a:r>
          </a:p>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Enter a name for the new SNS topic.</a:t>
            </a:r>
          </a:p>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Enter E-mail as a end point</a:t>
            </a:r>
          </a:p>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click create topic</a:t>
            </a:r>
          </a:p>
          <a:p>
            <a:endParaRPr lang="en-IN" dirty="0"/>
          </a:p>
        </p:txBody>
      </p:sp>
      <p:pic>
        <p:nvPicPr>
          <p:cNvPr id="4" name="Picture 3">
            <a:extLst>
              <a:ext uri="{FF2B5EF4-FFF2-40B4-BE49-F238E27FC236}">
                <a16:creationId xmlns:a16="http://schemas.microsoft.com/office/drawing/2014/main" id="{7869E344-66D7-2026-4F90-E38C94DE812C}"/>
              </a:ext>
            </a:extLst>
          </p:cNvPr>
          <p:cNvPicPr>
            <a:picLocks noChangeAspect="1"/>
          </p:cNvPicPr>
          <p:nvPr/>
        </p:nvPicPr>
        <p:blipFill>
          <a:blip r:embed="rId2"/>
          <a:stretch>
            <a:fillRect/>
          </a:stretch>
        </p:blipFill>
        <p:spPr>
          <a:xfrm>
            <a:off x="4797818" y="609600"/>
            <a:ext cx="7044861" cy="5638800"/>
          </a:xfrm>
          <a:prstGeom prst="rect">
            <a:avLst/>
          </a:prstGeom>
        </p:spPr>
      </p:pic>
    </p:spTree>
    <p:extLst>
      <p:ext uri="{BB962C8B-B14F-4D97-AF65-F5344CB8AC3E}">
        <p14:creationId xmlns:p14="http://schemas.microsoft.com/office/powerpoint/2010/main" val="161359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49E46-72E5-644C-08BB-F3340851D72A}"/>
              </a:ext>
            </a:extLst>
          </p:cNvPr>
          <p:cNvSpPr>
            <a:spLocks noGrp="1"/>
          </p:cNvSpPr>
          <p:nvPr>
            <p:ph idx="1"/>
          </p:nvPr>
        </p:nvSpPr>
        <p:spPr>
          <a:xfrm>
            <a:off x="297949" y="328771"/>
            <a:ext cx="11404315" cy="6226139"/>
          </a:xfrm>
        </p:spPr>
        <p:txBody>
          <a:bodyPr/>
          <a:lstStyle/>
          <a:p>
            <a:r>
              <a:rPr lang="en-US" sz="2000" dirty="0">
                <a:solidFill>
                  <a:srgbClr val="242424"/>
                </a:solidFill>
                <a:latin typeface="Times New Roman" panose="02020603050405020304" pitchFamily="18" charset="0"/>
                <a:cs typeface="Times New Roman" panose="02020603050405020304" pitchFamily="18" charset="0"/>
              </a:rPr>
              <a:t>After creating </a:t>
            </a:r>
            <a:r>
              <a:rPr lang="en-US" sz="2000" dirty="0" err="1">
                <a:solidFill>
                  <a:srgbClr val="242424"/>
                </a:solidFill>
                <a:latin typeface="Times New Roman" panose="02020603050405020304" pitchFamily="18" charset="0"/>
                <a:cs typeface="Times New Roman" panose="02020603050405020304" pitchFamily="18" charset="0"/>
              </a:rPr>
              <a:t>sns</a:t>
            </a:r>
            <a:r>
              <a:rPr lang="en-US" sz="2000" dirty="0">
                <a:solidFill>
                  <a:srgbClr val="242424"/>
                </a:solidFill>
                <a:latin typeface="Times New Roman" panose="02020603050405020304" pitchFamily="18" charset="0"/>
                <a:cs typeface="Times New Roman" panose="02020603050405020304" pitchFamily="18" charset="0"/>
              </a:rPr>
              <a:t> topic </a:t>
            </a:r>
            <a:r>
              <a:rPr lang="en-US" sz="2000" dirty="0" err="1">
                <a:solidFill>
                  <a:srgbClr val="242424"/>
                </a:solidFill>
                <a:latin typeface="Times New Roman" panose="02020603050405020304" pitchFamily="18" charset="0"/>
                <a:cs typeface="Times New Roman" panose="02020603050405020304" pitchFamily="18" charset="0"/>
              </a:rPr>
              <a:t>aws</a:t>
            </a:r>
            <a:r>
              <a:rPr lang="en-US" sz="2000" dirty="0">
                <a:solidFill>
                  <a:srgbClr val="242424"/>
                </a:solidFill>
                <a:latin typeface="Times New Roman" panose="02020603050405020304" pitchFamily="18" charset="0"/>
                <a:cs typeface="Times New Roman" panose="02020603050405020304" pitchFamily="18" charset="0"/>
              </a:rPr>
              <a:t> sends you a conformation mail for the Gmail address given</a:t>
            </a:r>
          </a:p>
          <a:p>
            <a:r>
              <a:rPr lang="en-IN" sz="2000" dirty="0">
                <a:solidFill>
                  <a:srgbClr val="242424"/>
                </a:solidFill>
                <a:latin typeface="Times New Roman" panose="02020603050405020304" pitchFamily="18" charset="0"/>
                <a:cs typeface="Times New Roman" panose="02020603050405020304" pitchFamily="18" charset="0"/>
              </a:rPr>
              <a:t>Click the confirm subscription</a:t>
            </a:r>
          </a:p>
          <a:p>
            <a:endParaRPr lang="en-US" b="0" i="0" dirty="0">
              <a:solidFill>
                <a:srgbClr val="242424"/>
              </a:solidFill>
              <a:effectLst/>
              <a:latin typeface="source-serif-pro"/>
            </a:endParaRPr>
          </a:p>
          <a:p>
            <a:endParaRPr lang="en-IN" dirty="0"/>
          </a:p>
        </p:txBody>
      </p:sp>
      <p:pic>
        <p:nvPicPr>
          <p:cNvPr id="1026" name="Picture 2">
            <a:extLst>
              <a:ext uri="{FF2B5EF4-FFF2-40B4-BE49-F238E27FC236}">
                <a16:creationId xmlns:a16="http://schemas.microsoft.com/office/drawing/2014/main" id="{35D53689-06E7-08BB-6FDE-CE8E9EFD8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29" y="910014"/>
            <a:ext cx="3362325"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79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97EC0-C711-9B6A-E8ED-F547DEF89D55}"/>
              </a:ext>
            </a:extLst>
          </p:cNvPr>
          <p:cNvSpPr>
            <a:spLocks noGrp="1"/>
          </p:cNvSpPr>
          <p:nvPr>
            <p:ph idx="1"/>
          </p:nvPr>
        </p:nvSpPr>
        <p:spPr>
          <a:xfrm>
            <a:off x="472611" y="318498"/>
            <a:ext cx="11301573" cy="6195317"/>
          </a:xfrm>
        </p:spPr>
        <p:txBody>
          <a:bodyPr/>
          <a:lstStyle/>
          <a:p>
            <a:pPr algn="l">
              <a:lnSpc>
                <a:spcPts val="2400"/>
              </a:lnSpc>
              <a:buFont typeface="+mj-lt"/>
              <a:buAutoNum type="arabicPeriod"/>
            </a:pPr>
            <a:r>
              <a:rPr lang="en-US" sz="2000" dirty="0">
                <a:solidFill>
                  <a:srgbClr val="242424"/>
                </a:solidFill>
                <a:latin typeface="Times New Roman" panose="02020603050405020304" pitchFamily="18" charset="0"/>
                <a:cs typeface="Times New Roman" panose="02020603050405020304" pitchFamily="18" charset="0"/>
              </a:rPr>
              <a:t>Add Name and Description:</a:t>
            </a:r>
          </a:p>
          <a:p>
            <a:pPr algn="l">
              <a:lnSpc>
                <a:spcPts val="2400"/>
              </a:lnSpc>
              <a:buFont typeface="+mj-lt"/>
              <a:buAutoNum type="arabicPeriod"/>
            </a:pPr>
            <a:r>
              <a:rPr lang="en-US" sz="2000" dirty="0">
                <a:solidFill>
                  <a:srgbClr val="242424"/>
                </a:solidFill>
                <a:latin typeface="Times New Roman" panose="02020603050405020304" pitchFamily="18" charset="0"/>
                <a:cs typeface="Times New Roman" panose="02020603050405020304" pitchFamily="18" charset="0"/>
              </a:rPr>
              <a:t>Provide a meaningful name and description for your alarm to easily identify its purpose.</a:t>
            </a:r>
          </a:p>
        </p:txBody>
      </p:sp>
      <p:pic>
        <p:nvPicPr>
          <p:cNvPr id="4" name="Picture 3">
            <a:extLst>
              <a:ext uri="{FF2B5EF4-FFF2-40B4-BE49-F238E27FC236}">
                <a16:creationId xmlns:a16="http://schemas.microsoft.com/office/drawing/2014/main" id="{01505E6B-78C2-2EEB-6CB4-FBD5393C3C1E}"/>
              </a:ext>
            </a:extLst>
          </p:cNvPr>
          <p:cNvPicPr>
            <a:picLocks noChangeAspect="1"/>
          </p:cNvPicPr>
          <p:nvPr/>
        </p:nvPicPr>
        <p:blipFill>
          <a:blip r:embed="rId2"/>
          <a:stretch>
            <a:fillRect/>
          </a:stretch>
        </p:blipFill>
        <p:spPr>
          <a:xfrm>
            <a:off x="1008472" y="1381874"/>
            <a:ext cx="10229850" cy="5029200"/>
          </a:xfrm>
          <a:prstGeom prst="rect">
            <a:avLst/>
          </a:prstGeom>
        </p:spPr>
      </p:pic>
    </p:spTree>
    <p:extLst>
      <p:ext uri="{BB962C8B-B14F-4D97-AF65-F5344CB8AC3E}">
        <p14:creationId xmlns:p14="http://schemas.microsoft.com/office/powerpoint/2010/main" val="1224684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0E36C-A405-6B6D-285D-BD3DC5E84D1C}"/>
              </a:ext>
            </a:extLst>
          </p:cNvPr>
          <p:cNvSpPr>
            <a:spLocks noGrp="1"/>
          </p:cNvSpPr>
          <p:nvPr>
            <p:ph idx="1"/>
          </p:nvPr>
        </p:nvSpPr>
        <p:spPr>
          <a:xfrm>
            <a:off x="452063" y="256854"/>
            <a:ext cx="11322121" cy="6277510"/>
          </a:xfrm>
        </p:spPr>
        <p:txBody>
          <a:bodyPr>
            <a:normAutofit/>
          </a:bodyPr>
          <a:lstStyle/>
          <a:p>
            <a:pPr marL="0" indent="0" algn="just">
              <a:lnSpc>
                <a:spcPts val="2400"/>
              </a:lnSpc>
              <a:spcBef>
                <a:spcPts val="0"/>
              </a:spcBef>
              <a:buNone/>
            </a:pPr>
            <a:r>
              <a:rPr lang="en-US" sz="2000" dirty="0">
                <a:solidFill>
                  <a:srgbClr val="242424"/>
                </a:solidFill>
                <a:latin typeface="Times New Roman" panose="02020603050405020304" pitchFamily="18" charset="0"/>
                <a:cs typeface="Times New Roman" panose="02020603050405020304" pitchFamily="18" charset="0"/>
              </a:rPr>
              <a:t>3. </a:t>
            </a:r>
            <a:r>
              <a:rPr lang="en-US" sz="2000" b="0" i="0" dirty="0">
                <a:solidFill>
                  <a:srgbClr val="242424"/>
                </a:solidFill>
                <a:effectLst/>
                <a:latin typeface="Times New Roman" panose="02020603050405020304" pitchFamily="18" charset="0"/>
                <a:cs typeface="Times New Roman" panose="02020603050405020304" pitchFamily="18" charset="0"/>
              </a:rPr>
              <a:t>Review and Create:</a:t>
            </a:r>
          </a:p>
          <a:p>
            <a:pPr marL="0" algn="just">
              <a:lnSpc>
                <a:spcPts val="2400"/>
              </a:lnSpc>
              <a:spcBef>
                <a:spcPts val="0"/>
              </a:spcBef>
              <a:buFont typeface="Arial" panose="020B0604020202020204" pitchFamily="34" charset="0"/>
              <a:buChar char="•"/>
            </a:pPr>
            <a:r>
              <a:rPr lang="en-US" sz="2000" b="0" i="0" dirty="0">
                <a:solidFill>
                  <a:srgbClr val="242424"/>
                </a:solidFill>
                <a:effectLst/>
                <a:latin typeface="Times New Roman" panose="02020603050405020304" pitchFamily="18" charset="0"/>
                <a:cs typeface="Times New Roman" panose="02020603050405020304" pitchFamily="18" charset="0"/>
              </a:rPr>
              <a:t>Review your configuration to ensure it meets your requirements.</a:t>
            </a:r>
          </a:p>
          <a:p>
            <a:pPr marL="0" algn="just">
              <a:lnSpc>
                <a:spcPts val="2400"/>
              </a:lnSpc>
              <a:spcBef>
                <a:spcPts val="0"/>
              </a:spcBef>
              <a:buFont typeface="Arial" panose="020B0604020202020204" pitchFamily="34" charset="0"/>
              <a:buChar char="•"/>
            </a:pPr>
            <a:endParaRPr lang="en-US" sz="2000" dirty="0">
              <a:solidFill>
                <a:srgbClr val="242424"/>
              </a:solidFill>
              <a:latin typeface="Times New Roman" panose="02020603050405020304" pitchFamily="18" charset="0"/>
              <a:cs typeface="Times New Roman" panose="02020603050405020304" pitchFamily="18" charset="0"/>
            </a:endParaRPr>
          </a:p>
          <a:p>
            <a:pPr marL="0" algn="just">
              <a:lnSpc>
                <a:spcPts val="2400"/>
              </a:lnSpc>
              <a:spcBef>
                <a:spcPts val="0"/>
              </a:spcBef>
              <a:buFont typeface="Arial" panose="020B0604020202020204" pitchFamily="34" charset="0"/>
              <a:buChar char="•"/>
            </a:pPr>
            <a:endParaRPr lang="en-US" sz="2000" b="0" i="0" dirty="0">
              <a:solidFill>
                <a:srgbClr val="242424"/>
              </a:solidFill>
              <a:effectLst/>
              <a:latin typeface="Times New Roman" panose="02020603050405020304" pitchFamily="18" charset="0"/>
              <a:cs typeface="Times New Roman" panose="02020603050405020304" pitchFamily="18" charset="0"/>
            </a:endParaRPr>
          </a:p>
          <a:p>
            <a:pPr algn="l">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Here we can review the conditions what we give</a:t>
            </a:r>
          </a:p>
          <a:p>
            <a:pPr marL="0" algn="just">
              <a:spcBef>
                <a:spcPts val="0"/>
              </a:spcBef>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0AC9DB-2226-AE62-E87D-27E9118236F9}"/>
              </a:ext>
            </a:extLst>
          </p:cNvPr>
          <p:cNvPicPr>
            <a:picLocks noChangeAspect="1"/>
          </p:cNvPicPr>
          <p:nvPr/>
        </p:nvPicPr>
        <p:blipFill>
          <a:blip r:embed="rId3"/>
          <a:stretch>
            <a:fillRect/>
          </a:stretch>
        </p:blipFill>
        <p:spPr>
          <a:xfrm>
            <a:off x="6152507" y="949717"/>
            <a:ext cx="5621677" cy="2851720"/>
          </a:xfrm>
          <a:prstGeom prst="rect">
            <a:avLst/>
          </a:prstGeom>
        </p:spPr>
      </p:pic>
      <p:pic>
        <p:nvPicPr>
          <p:cNvPr id="5" name="Picture 4">
            <a:extLst>
              <a:ext uri="{FF2B5EF4-FFF2-40B4-BE49-F238E27FC236}">
                <a16:creationId xmlns:a16="http://schemas.microsoft.com/office/drawing/2014/main" id="{B080D12C-F881-F7F4-B24D-D72F6D5C954F}"/>
              </a:ext>
            </a:extLst>
          </p:cNvPr>
          <p:cNvPicPr>
            <a:picLocks noChangeAspect="1"/>
          </p:cNvPicPr>
          <p:nvPr/>
        </p:nvPicPr>
        <p:blipFill>
          <a:blip r:embed="rId4"/>
          <a:stretch>
            <a:fillRect/>
          </a:stretch>
        </p:blipFill>
        <p:spPr>
          <a:xfrm>
            <a:off x="825035" y="3945276"/>
            <a:ext cx="6654550" cy="2732927"/>
          </a:xfrm>
          <a:prstGeom prst="rect">
            <a:avLst/>
          </a:prstGeom>
        </p:spPr>
      </p:pic>
    </p:spTree>
    <p:extLst>
      <p:ext uri="{BB962C8B-B14F-4D97-AF65-F5344CB8AC3E}">
        <p14:creationId xmlns:p14="http://schemas.microsoft.com/office/powerpoint/2010/main" val="315301617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0192F-50BE-8A3D-2090-2CE2E8FBCC0E}"/>
              </a:ext>
            </a:extLst>
          </p:cNvPr>
          <p:cNvSpPr>
            <a:spLocks noGrp="1"/>
          </p:cNvSpPr>
          <p:nvPr>
            <p:ph idx="1"/>
          </p:nvPr>
        </p:nvSpPr>
        <p:spPr>
          <a:xfrm>
            <a:off x="380143" y="318498"/>
            <a:ext cx="11455685" cy="6215865"/>
          </a:xfrm>
        </p:spPr>
        <p:txBody>
          <a:bodyPr/>
          <a:lstStyle/>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Click “Create Alarm” to finalize the alarm setup.</a:t>
            </a:r>
          </a:p>
          <a:p>
            <a:pPr algn="just">
              <a:lnSpc>
                <a:spcPts val="2400"/>
              </a:lnSpc>
              <a:buFont typeface="Arial" panose="020B0604020202020204" pitchFamily="34" charset="0"/>
              <a:buChar char="•"/>
            </a:pPr>
            <a:r>
              <a:rPr lang="en-US" sz="2000" dirty="0">
                <a:solidFill>
                  <a:srgbClr val="242424"/>
                </a:solidFill>
                <a:latin typeface="Times New Roman" panose="02020603050405020304" pitchFamily="18" charset="0"/>
                <a:cs typeface="Times New Roman" panose="02020603050405020304" pitchFamily="18" charset="0"/>
              </a:rPr>
              <a:t>If the CPU utilization become more than what we give the value we get an message to our required mail address</a:t>
            </a:r>
          </a:p>
          <a:p>
            <a:endParaRPr lang="en-IN" dirty="0"/>
          </a:p>
        </p:txBody>
      </p:sp>
      <p:pic>
        <p:nvPicPr>
          <p:cNvPr id="4" name="Picture 3">
            <a:extLst>
              <a:ext uri="{FF2B5EF4-FFF2-40B4-BE49-F238E27FC236}">
                <a16:creationId xmlns:a16="http://schemas.microsoft.com/office/drawing/2014/main" id="{2C3B96CB-4F8E-988B-262E-AD82522ED84D}"/>
              </a:ext>
            </a:extLst>
          </p:cNvPr>
          <p:cNvPicPr>
            <a:picLocks noChangeAspect="1"/>
          </p:cNvPicPr>
          <p:nvPr/>
        </p:nvPicPr>
        <p:blipFill>
          <a:blip r:embed="rId2"/>
          <a:stretch>
            <a:fillRect/>
          </a:stretch>
        </p:blipFill>
        <p:spPr>
          <a:xfrm>
            <a:off x="2107485" y="1276563"/>
            <a:ext cx="8001000" cy="5257800"/>
          </a:xfrm>
          <a:prstGeom prst="rect">
            <a:avLst/>
          </a:prstGeom>
        </p:spPr>
      </p:pic>
    </p:spTree>
    <p:extLst>
      <p:ext uri="{BB962C8B-B14F-4D97-AF65-F5344CB8AC3E}">
        <p14:creationId xmlns:p14="http://schemas.microsoft.com/office/powerpoint/2010/main" val="256014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7325B-F8D3-33EA-B614-2E8215FE927F}"/>
              </a:ext>
            </a:extLst>
          </p:cNvPr>
          <p:cNvSpPr>
            <a:spLocks noGrp="1"/>
          </p:cNvSpPr>
          <p:nvPr>
            <p:ph idx="1"/>
          </p:nvPr>
        </p:nvSpPr>
        <p:spPr>
          <a:xfrm>
            <a:off x="277401" y="267128"/>
            <a:ext cx="11774185" cy="6390526"/>
          </a:xfrm>
        </p:spPr>
        <p:txBody>
          <a:bodyPr>
            <a:normAutofit/>
          </a:bodyPr>
          <a:lstStyle/>
          <a:p>
            <a:pPr marL="0" indent="0" algn="just">
              <a:lnSpc>
                <a:spcPct val="100000"/>
              </a:lnSpc>
              <a:buNone/>
            </a:pPr>
            <a:r>
              <a:rPr lang="en-US" sz="2000" b="1" i="0" dirty="0">
                <a:solidFill>
                  <a:srgbClr val="273239"/>
                </a:solidFill>
                <a:effectLst/>
                <a:latin typeface="Times New Roman" panose="02020603050405020304" pitchFamily="18" charset="0"/>
                <a:cs typeface="Times New Roman" panose="02020603050405020304" pitchFamily="18" charset="0"/>
              </a:rPr>
              <a:t>Step 4:</a:t>
            </a:r>
            <a:r>
              <a:rPr lang="en-US" sz="2000" b="0" i="0" dirty="0">
                <a:solidFill>
                  <a:srgbClr val="273239"/>
                </a:solidFill>
                <a:effectLst/>
                <a:latin typeface="Times New Roman" panose="02020603050405020304" pitchFamily="18" charset="0"/>
                <a:cs typeface="Times New Roman" panose="02020603050405020304" pitchFamily="18" charset="0"/>
              </a:rPr>
              <a:t> After you enter the IAM user page, you can see the </a:t>
            </a:r>
            <a:r>
              <a:rPr lang="en-US" sz="2000" b="0" i="0" u="sng" dirty="0">
                <a:effectLst/>
                <a:latin typeface="Times New Roman" panose="02020603050405020304" pitchFamily="18" charset="0"/>
                <a:cs typeface="Times New Roman" panose="02020603050405020304" pitchFamily="18" charset="0"/>
                <a:hlinkClick r:id="rId2"/>
              </a:rPr>
              <a:t>IAM</a:t>
            </a:r>
            <a:r>
              <a:rPr lang="en-US" sz="2000" b="0" i="0" dirty="0">
                <a:solidFill>
                  <a:srgbClr val="273239"/>
                </a:solidFill>
                <a:effectLst/>
                <a:latin typeface="Times New Roman" panose="02020603050405020304" pitchFamily="18" charset="0"/>
                <a:cs typeface="Times New Roman" panose="02020603050405020304" pitchFamily="18" charset="0"/>
              </a:rPr>
              <a:t> dashboard then go to the "</a:t>
            </a:r>
            <a:r>
              <a:rPr lang="en-US" sz="2000" b="1" i="0" dirty="0">
                <a:solidFill>
                  <a:srgbClr val="273239"/>
                </a:solidFill>
                <a:effectLst/>
                <a:latin typeface="Times New Roman" panose="02020603050405020304" pitchFamily="18" charset="0"/>
                <a:cs typeface="Times New Roman" panose="02020603050405020304" pitchFamily="18" charset="0"/>
              </a:rPr>
              <a:t>users" </a:t>
            </a:r>
            <a:r>
              <a:rPr lang="en-US" sz="2000" b="0" i="0" dirty="0">
                <a:solidFill>
                  <a:srgbClr val="273239"/>
                </a:solidFill>
                <a:effectLst/>
                <a:latin typeface="Times New Roman" panose="02020603050405020304" pitchFamily="18" charset="0"/>
                <a:cs typeface="Times New Roman" panose="02020603050405020304" pitchFamily="18" charset="0"/>
              </a:rPr>
              <a:t>option by clicking on it.</a:t>
            </a:r>
          </a:p>
          <a:p>
            <a:pPr algn="just">
              <a:lnSpc>
                <a:spcPct val="100000"/>
              </a:lnSpc>
            </a:pPr>
            <a:r>
              <a:rPr lang="en-US" sz="2000" dirty="0">
                <a:solidFill>
                  <a:srgbClr val="273239"/>
                </a:solidFill>
                <a:latin typeface="Times New Roman" panose="02020603050405020304" pitchFamily="18" charset="0"/>
                <a:cs typeface="Times New Roman" panose="02020603050405020304" pitchFamily="18" charset="0"/>
              </a:rPr>
              <a:t>In the user sections try creating a user by clicking on the "create user" button, now you will follow through with 3 phases for creating an IAM user.</a:t>
            </a:r>
          </a:p>
          <a:p>
            <a:pPr algn="just">
              <a:lnSpc>
                <a:spcPct val="100000"/>
              </a:lnSpc>
            </a:pP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C27EE11-9D4A-D75D-03CC-234EF059F493}"/>
              </a:ext>
            </a:extLst>
          </p:cNvPr>
          <p:cNvPicPr>
            <a:picLocks noChangeAspect="1"/>
          </p:cNvPicPr>
          <p:nvPr/>
        </p:nvPicPr>
        <p:blipFill>
          <a:blip r:embed="rId3"/>
          <a:stretch>
            <a:fillRect/>
          </a:stretch>
        </p:blipFill>
        <p:spPr>
          <a:xfrm>
            <a:off x="4284323" y="1425540"/>
            <a:ext cx="7630276" cy="5165332"/>
          </a:xfrm>
          <a:prstGeom prst="rect">
            <a:avLst/>
          </a:prstGeom>
        </p:spPr>
      </p:pic>
    </p:spTree>
    <p:extLst>
      <p:ext uri="{BB962C8B-B14F-4D97-AF65-F5344CB8AC3E}">
        <p14:creationId xmlns:p14="http://schemas.microsoft.com/office/powerpoint/2010/main" val="327492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B9A983-9350-644D-C603-0A27B4F424A3}"/>
              </a:ext>
            </a:extLst>
          </p:cNvPr>
          <p:cNvSpPr>
            <a:spLocks noGrp="1"/>
          </p:cNvSpPr>
          <p:nvPr>
            <p:ph idx="1"/>
          </p:nvPr>
        </p:nvSpPr>
        <p:spPr>
          <a:xfrm>
            <a:off x="838200" y="3062680"/>
            <a:ext cx="10515600" cy="732640"/>
          </a:xfrm>
        </p:spPr>
        <p:txBody>
          <a:bodyPr>
            <a:normAutofit/>
          </a:bodyPr>
          <a:lstStyle/>
          <a:p>
            <a:pPr marL="0" indent="0" algn="ctr">
              <a:buNone/>
            </a:pPr>
            <a:r>
              <a:rPr lang="en-IN" sz="44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10847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2588D-3A9C-B30F-4380-B5D92E9FA378}"/>
              </a:ext>
            </a:extLst>
          </p:cNvPr>
          <p:cNvSpPr>
            <a:spLocks noGrp="1"/>
          </p:cNvSpPr>
          <p:nvPr>
            <p:ph idx="1"/>
          </p:nvPr>
        </p:nvSpPr>
        <p:spPr>
          <a:xfrm>
            <a:off x="267127" y="277402"/>
            <a:ext cx="11681717" cy="6421349"/>
          </a:xfrm>
        </p:spPr>
        <p:txBody>
          <a:bodyPr>
            <a:normAutofit/>
          </a:bodyPr>
          <a:lstStyle/>
          <a:p>
            <a:pPr marL="0" indent="0" algn="just" fontAlgn="base">
              <a:lnSpc>
                <a:spcPct val="100000"/>
              </a:lnSpc>
              <a:spcBef>
                <a:spcPts val="1800"/>
              </a:spcBef>
              <a:buNone/>
            </a:pPr>
            <a:r>
              <a:rPr lang="en-US" sz="2000" b="1" i="0" dirty="0">
                <a:solidFill>
                  <a:srgbClr val="273239"/>
                </a:solidFill>
                <a:effectLst/>
                <a:latin typeface="Times New Roman" panose="02020603050405020304" pitchFamily="18" charset="0"/>
                <a:cs typeface="Times New Roman" panose="02020603050405020304" pitchFamily="18" charset="0"/>
              </a:rPr>
              <a:t>i. Specifying the user details</a:t>
            </a:r>
          </a:p>
          <a:p>
            <a:pPr algn="just" fontAlgn="base">
              <a:lnSpc>
                <a:spcPct val="100000"/>
              </a:lnSpc>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Provide the username that you would like to create as an IAM user</a:t>
            </a:r>
          </a:p>
          <a:p>
            <a:pPr algn="just" fontAlgn="base">
              <a:lnSpc>
                <a:spcPct val="100000"/>
              </a:lnSpc>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lnSpc>
                <a:spcPct val="100000"/>
              </a:lnSpc>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fontAlgn="base">
              <a:lnSpc>
                <a:spcPct val="100000"/>
              </a:lnSpc>
              <a:buNone/>
            </a:pPr>
            <a:endParaRPr lang="en-US" sz="2000" dirty="0">
              <a:solidFill>
                <a:srgbClr val="273239"/>
              </a:solidFill>
              <a:latin typeface="Times New Roman" panose="02020603050405020304" pitchFamily="18" charset="0"/>
              <a:cs typeface="Times New Roman" panose="02020603050405020304" pitchFamily="18" charset="0"/>
            </a:endParaRPr>
          </a:p>
          <a:p>
            <a:pPr marL="0" indent="0" algn="just" fontAlgn="base">
              <a:lnSpc>
                <a:spcPct val="100000"/>
              </a:lnSpc>
              <a:buNone/>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fontAlgn="base">
              <a:lnSpc>
                <a:spcPct val="100000"/>
              </a:lnSpc>
              <a:spcBef>
                <a:spcPts val="1800"/>
              </a:spcBef>
              <a:buNone/>
            </a:pPr>
            <a:r>
              <a:rPr lang="en-US" sz="2000" b="1" i="0" dirty="0">
                <a:solidFill>
                  <a:srgbClr val="273239"/>
                </a:solidFill>
                <a:effectLst/>
                <a:latin typeface="Times New Roman" panose="02020603050405020304" pitchFamily="18" charset="0"/>
                <a:cs typeface="Times New Roman" panose="02020603050405020304" pitchFamily="18" charset="0"/>
              </a:rPr>
              <a:t>ii. Setup the permissions</a:t>
            </a:r>
          </a:p>
          <a:p>
            <a:pPr algn="just" fontAlgn="base">
              <a:lnSpc>
                <a:spcPct val="100000"/>
              </a:lnSpc>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Select the </a:t>
            </a:r>
            <a:r>
              <a:rPr lang="en-US" sz="2000" b="1" i="0" dirty="0">
                <a:solidFill>
                  <a:srgbClr val="273239"/>
                </a:solidFill>
                <a:effectLst/>
                <a:latin typeface="Times New Roman" panose="02020603050405020304" pitchFamily="18" charset="0"/>
                <a:cs typeface="Times New Roman" panose="02020603050405020304" pitchFamily="18" charset="0"/>
              </a:rPr>
              <a:t>attach policies directly</a:t>
            </a:r>
            <a:r>
              <a:rPr lang="en-US" sz="2000" b="0" i="0" dirty="0">
                <a:solidFill>
                  <a:srgbClr val="273239"/>
                </a:solidFill>
                <a:effectLst/>
                <a:latin typeface="Times New Roman" panose="02020603050405020304" pitchFamily="18" charset="0"/>
                <a:cs typeface="Times New Roman" panose="02020603050405020304" pitchFamily="18" charset="0"/>
              </a:rPr>
              <a:t> option, It's meant to assign the policies individually for the IAM user.</a:t>
            </a:r>
          </a:p>
          <a:p>
            <a:pPr algn="just" fontAlgn="base">
              <a:lnSpc>
                <a:spcPct val="100000"/>
              </a:lnSpc>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A62AA4-C9BF-09B8-7925-7F045CAA48DC}"/>
              </a:ext>
            </a:extLst>
          </p:cNvPr>
          <p:cNvPicPr>
            <a:picLocks noChangeAspect="1"/>
          </p:cNvPicPr>
          <p:nvPr/>
        </p:nvPicPr>
        <p:blipFill>
          <a:blip r:embed="rId2"/>
          <a:stretch>
            <a:fillRect/>
          </a:stretch>
        </p:blipFill>
        <p:spPr>
          <a:xfrm>
            <a:off x="2527443" y="1037688"/>
            <a:ext cx="7685069" cy="4479533"/>
          </a:xfrm>
          <a:prstGeom prst="rect">
            <a:avLst/>
          </a:prstGeom>
        </p:spPr>
      </p:pic>
    </p:spTree>
    <p:extLst>
      <p:ext uri="{BB962C8B-B14F-4D97-AF65-F5344CB8AC3E}">
        <p14:creationId xmlns:p14="http://schemas.microsoft.com/office/powerpoint/2010/main" val="157498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7D0C5-1749-E5DB-3FAA-C4E90EFD527A}"/>
              </a:ext>
            </a:extLst>
          </p:cNvPr>
          <p:cNvSpPr>
            <a:spLocks noGrp="1"/>
          </p:cNvSpPr>
          <p:nvPr>
            <p:ph idx="1"/>
          </p:nvPr>
        </p:nvSpPr>
        <p:spPr>
          <a:xfrm>
            <a:off x="380144" y="123290"/>
            <a:ext cx="11486508" cy="6256961"/>
          </a:xfrm>
        </p:spPr>
        <p:txBody>
          <a:bodyPr>
            <a:normAutofit/>
          </a:bodyPr>
          <a:lstStyle/>
          <a:p>
            <a:pPr algn="just" fontAlgn="base">
              <a:lnSpc>
                <a:spcPct val="100000"/>
              </a:lnSpc>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In the</a:t>
            </a:r>
            <a:r>
              <a:rPr lang="en-US" sz="2000" b="1" i="0" dirty="0">
                <a:solidFill>
                  <a:srgbClr val="273239"/>
                </a:solidFill>
                <a:effectLst/>
                <a:latin typeface="Times New Roman" panose="02020603050405020304" pitchFamily="18" charset="0"/>
                <a:cs typeface="Times New Roman" panose="02020603050405020304" pitchFamily="18" charset="0"/>
              </a:rPr>
              <a:t> Permissions policies </a:t>
            </a:r>
            <a:r>
              <a:rPr lang="en-US" sz="2000" b="0" i="0" dirty="0">
                <a:solidFill>
                  <a:srgbClr val="273239"/>
                </a:solidFill>
                <a:effectLst/>
                <a:latin typeface="Times New Roman" panose="02020603050405020304" pitchFamily="18" charset="0"/>
                <a:cs typeface="Times New Roman" panose="02020603050405020304" pitchFamily="18" charset="0"/>
              </a:rPr>
              <a:t>section</a:t>
            </a:r>
            <a:r>
              <a:rPr lang="en-US" sz="2000" b="1" i="0" dirty="0">
                <a:solidFill>
                  <a:srgbClr val="273239"/>
                </a:solidFill>
                <a:effectLst/>
                <a:latin typeface="Times New Roman" panose="02020603050405020304" pitchFamily="18" charset="0"/>
                <a:cs typeface="Times New Roman" panose="02020603050405020304" pitchFamily="18" charset="0"/>
              </a:rPr>
              <a:t> </a:t>
            </a:r>
            <a:r>
              <a:rPr lang="en-US" sz="2000" b="0" i="0" dirty="0">
                <a:solidFill>
                  <a:srgbClr val="273239"/>
                </a:solidFill>
                <a:effectLst/>
                <a:latin typeface="Times New Roman" panose="02020603050405020304" pitchFamily="18" charset="0"/>
                <a:cs typeface="Times New Roman" panose="02020603050405020304" pitchFamily="18" charset="0"/>
              </a:rPr>
              <a:t>go to the search box and enter </a:t>
            </a:r>
            <a:r>
              <a:rPr lang="en-US" sz="2000" b="1" i="0" dirty="0">
                <a:solidFill>
                  <a:srgbClr val="273239"/>
                </a:solidFill>
                <a:effectLst/>
                <a:latin typeface="Times New Roman" panose="02020603050405020304" pitchFamily="18" charset="0"/>
                <a:cs typeface="Times New Roman" panose="02020603050405020304" pitchFamily="18" charset="0"/>
              </a:rPr>
              <a:t>EC2ReadOnly, </a:t>
            </a:r>
            <a:r>
              <a:rPr lang="en-US" sz="2000" b="0" i="0" dirty="0">
                <a:solidFill>
                  <a:srgbClr val="273239"/>
                </a:solidFill>
                <a:effectLst/>
                <a:latin typeface="Times New Roman" panose="02020603050405020304" pitchFamily="18" charset="0"/>
                <a:cs typeface="Times New Roman" panose="02020603050405020304" pitchFamily="18" charset="0"/>
              </a:rPr>
              <a:t>you can see the policy name with</a:t>
            </a:r>
            <a:r>
              <a:rPr lang="en-US" sz="2000" b="1" i="0" dirty="0">
                <a:solidFill>
                  <a:srgbClr val="273239"/>
                </a:solidFill>
                <a:effectLst/>
                <a:latin typeface="Times New Roman" panose="02020603050405020304" pitchFamily="18" charset="0"/>
                <a:cs typeface="Times New Roman" panose="02020603050405020304" pitchFamily="18" charset="0"/>
              </a:rPr>
              <a:t> AmazonEC2ReadOnly</a:t>
            </a:r>
            <a:r>
              <a:rPr lang="en-US" sz="2000" b="0" i="0" dirty="0">
                <a:solidFill>
                  <a:srgbClr val="273239"/>
                </a:solidFill>
                <a:effectLst/>
                <a:latin typeface="Times New Roman" panose="02020603050405020304" pitchFamily="18" charset="0"/>
                <a:cs typeface="Times New Roman" panose="02020603050405020304" pitchFamily="18" charset="0"/>
              </a:rPr>
              <a:t> select it to provide this policy access to creating IAM user.</a:t>
            </a:r>
          </a:p>
          <a:p>
            <a:pPr algn="just" fontAlgn="base">
              <a:lnSpc>
                <a:spcPct val="100000"/>
              </a:lnSpc>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Similarly you can add on whatever permissions that you would like from the pre-created policies as per the requirement.</a:t>
            </a:r>
          </a:p>
          <a:p>
            <a:pPr algn="just" fontAlgn="base">
              <a:lnSpc>
                <a:spcPct val="100000"/>
              </a:lnSpc>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They will be a case in which we can't find the require based policies in that moment , you have to create policies as your own.</a:t>
            </a:r>
          </a:p>
          <a:p>
            <a:pPr marL="0" indent="0" algn="just" fontAlgn="base">
              <a:lnSpc>
                <a:spcPct val="100000"/>
              </a:lnSpc>
              <a:buNone/>
            </a:pPr>
            <a:endParaRPr lang="en-US" sz="2000" b="0" i="0" dirty="0">
              <a:solidFill>
                <a:srgbClr val="273239"/>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E360EE4-B56E-97C2-7D16-66631D3606C5}"/>
              </a:ext>
            </a:extLst>
          </p:cNvPr>
          <p:cNvPicPr>
            <a:picLocks noChangeAspect="1"/>
          </p:cNvPicPr>
          <p:nvPr/>
        </p:nvPicPr>
        <p:blipFill>
          <a:blip r:embed="rId2"/>
          <a:stretch>
            <a:fillRect/>
          </a:stretch>
        </p:blipFill>
        <p:spPr>
          <a:xfrm>
            <a:off x="3149029" y="1964611"/>
            <a:ext cx="8152544" cy="4497834"/>
          </a:xfrm>
          <a:prstGeom prst="rect">
            <a:avLst/>
          </a:prstGeom>
        </p:spPr>
      </p:pic>
    </p:spTree>
    <p:extLst>
      <p:ext uri="{BB962C8B-B14F-4D97-AF65-F5344CB8AC3E}">
        <p14:creationId xmlns:p14="http://schemas.microsoft.com/office/powerpoint/2010/main" val="265047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C3C95-9705-E6A5-6B94-24F6EC41DCEB}"/>
              </a:ext>
            </a:extLst>
          </p:cNvPr>
          <p:cNvSpPr>
            <a:spLocks noGrp="1"/>
          </p:cNvSpPr>
          <p:nvPr>
            <p:ph idx="1"/>
          </p:nvPr>
        </p:nvSpPr>
        <p:spPr>
          <a:xfrm>
            <a:off x="318499" y="267128"/>
            <a:ext cx="11486508" cy="6318607"/>
          </a:xfrm>
        </p:spPr>
        <p:txBody>
          <a:bodyPr>
            <a:normAutofit/>
          </a:bodyPr>
          <a:lstStyle/>
          <a:p>
            <a:pPr marL="0" indent="0" algn="just" fontAlgn="base">
              <a:spcBef>
                <a:spcPts val="1800"/>
              </a:spcBef>
              <a:buNone/>
            </a:pPr>
            <a:r>
              <a:rPr lang="en-US" sz="2000" b="1" i="0" dirty="0">
                <a:solidFill>
                  <a:srgbClr val="273239"/>
                </a:solidFill>
                <a:effectLst/>
                <a:latin typeface="Times New Roman" panose="02020603050405020304" pitchFamily="18" charset="0"/>
                <a:cs typeface="Times New Roman" panose="02020603050405020304" pitchFamily="18" charset="0"/>
              </a:rPr>
              <a:t>iii. Review and create</a:t>
            </a:r>
          </a:p>
          <a:p>
            <a:pPr algn="just" fontAlgn="base">
              <a:buFont typeface="Arial" panose="020B0604020202020204" pitchFamily="34" charset="0"/>
              <a:buChar char="•"/>
            </a:pPr>
            <a:r>
              <a:rPr lang="en-US" sz="2000" b="0" i="0" dirty="0">
                <a:solidFill>
                  <a:srgbClr val="273239"/>
                </a:solidFill>
                <a:effectLst/>
                <a:latin typeface="Times New Roman" panose="02020603050405020304" pitchFamily="18" charset="0"/>
                <a:cs typeface="Times New Roman" panose="02020603050405020304" pitchFamily="18" charset="0"/>
              </a:rPr>
              <a:t>In this step you have to review the information that you provided, once verified then go for the create option.</a:t>
            </a: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b="0" i="0" dirty="0">
              <a:solidFill>
                <a:srgbClr val="273239"/>
              </a:solidFill>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000" dirty="0">
              <a:solidFill>
                <a:srgbClr val="273239"/>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r>
              <a:rPr lang="en-US" sz="2000" dirty="0">
                <a:solidFill>
                  <a:srgbClr val="273239"/>
                </a:solidFill>
                <a:latin typeface="Times New Roman" panose="02020603050405020304" pitchFamily="18" charset="0"/>
                <a:cs typeface="Times New Roman" panose="02020603050405020304" pitchFamily="18" charset="0"/>
              </a:rPr>
              <a:t>Finally, the IAM user is been created and you can see it on the dashboard.</a:t>
            </a:r>
          </a:p>
          <a:p>
            <a:pPr marL="0" indent="0" algn="just">
              <a:buNone/>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6430989-6802-7795-732D-78864813CC68}"/>
              </a:ext>
            </a:extLst>
          </p:cNvPr>
          <p:cNvPicPr>
            <a:picLocks noChangeAspect="1"/>
          </p:cNvPicPr>
          <p:nvPr/>
        </p:nvPicPr>
        <p:blipFill>
          <a:blip r:embed="rId2"/>
          <a:stretch>
            <a:fillRect/>
          </a:stretch>
        </p:blipFill>
        <p:spPr>
          <a:xfrm>
            <a:off x="2686692" y="967750"/>
            <a:ext cx="7620000" cy="4672762"/>
          </a:xfrm>
          <a:prstGeom prst="rect">
            <a:avLst/>
          </a:prstGeom>
        </p:spPr>
      </p:pic>
    </p:spTree>
    <p:extLst>
      <p:ext uri="{BB962C8B-B14F-4D97-AF65-F5344CB8AC3E}">
        <p14:creationId xmlns:p14="http://schemas.microsoft.com/office/powerpoint/2010/main" val="353534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10852-AFC7-0D63-E813-3A5683EACC28}"/>
              </a:ext>
            </a:extLst>
          </p:cNvPr>
          <p:cNvSpPr>
            <a:spLocks noGrp="1"/>
          </p:cNvSpPr>
          <p:nvPr>
            <p:ph idx="1"/>
          </p:nvPr>
        </p:nvSpPr>
        <p:spPr>
          <a:xfrm>
            <a:off x="421239" y="246580"/>
            <a:ext cx="11281025" cy="6298058"/>
          </a:xfrm>
        </p:spPr>
        <p:txBody>
          <a:bodyPr>
            <a:normAutofit/>
          </a:bodyPr>
          <a:lstStyle/>
          <a:p>
            <a:pPr algn="just">
              <a:lnSpc>
                <a:spcPct val="100000"/>
              </a:lnSpc>
            </a:pPr>
            <a:r>
              <a:rPr lang="en-US" sz="2000" b="1" i="0" dirty="0">
                <a:solidFill>
                  <a:srgbClr val="273239"/>
                </a:solidFill>
                <a:effectLst/>
                <a:latin typeface="Times New Roman" panose="02020603050405020304" pitchFamily="18" charset="0"/>
                <a:cs typeface="Times New Roman" panose="02020603050405020304" pitchFamily="18" charset="0"/>
              </a:rPr>
              <a:t>Note: </a:t>
            </a:r>
            <a:r>
              <a:rPr lang="en-US" sz="2000" b="0" i="0" dirty="0">
                <a:solidFill>
                  <a:srgbClr val="273239"/>
                </a:solidFill>
                <a:effectLst/>
                <a:latin typeface="Times New Roman" panose="02020603050405020304" pitchFamily="18" charset="0"/>
                <a:cs typeface="Times New Roman" panose="02020603050405020304" pitchFamily="18" charset="0"/>
              </a:rPr>
              <a:t>Till now the user creation is done, the root user can anytime may delete the user or customize the permission policies as needed.</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2E5E7A-1633-F0FD-52BA-0F04BF4B1D4D}"/>
              </a:ext>
            </a:extLst>
          </p:cNvPr>
          <p:cNvPicPr>
            <a:picLocks noChangeAspect="1"/>
          </p:cNvPicPr>
          <p:nvPr/>
        </p:nvPicPr>
        <p:blipFill>
          <a:blip r:embed="rId2"/>
          <a:stretch>
            <a:fillRect/>
          </a:stretch>
        </p:blipFill>
        <p:spPr>
          <a:xfrm>
            <a:off x="1565097" y="1099335"/>
            <a:ext cx="9061805" cy="5167902"/>
          </a:xfrm>
          <a:prstGeom prst="rect">
            <a:avLst/>
          </a:prstGeom>
        </p:spPr>
      </p:pic>
    </p:spTree>
    <p:extLst>
      <p:ext uri="{BB962C8B-B14F-4D97-AF65-F5344CB8AC3E}">
        <p14:creationId xmlns:p14="http://schemas.microsoft.com/office/powerpoint/2010/main" val="226407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9631D-9805-148E-0881-F27B5767A54E}"/>
              </a:ext>
            </a:extLst>
          </p:cNvPr>
          <p:cNvSpPr>
            <a:spLocks noGrp="1"/>
          </p:cNvSpPr>
          <p:nvPr>
            <p:ph idx="1"/>
          </p:nvPr>
        </p:nvSpPr>
        <p:spPr>
          <a:xfrm>
            <a:off x="452063" y="205483"/>
            <a:ext cx="11404315" cy="6513816"/>
          </a:xfrm>
        </p:spPr>
        <p:txBody>
          <a:bodyPr>
            <a:normAutofit/>
          </a:bodyPr>
          <a:lstStyle/>
          <a:p>
            <a:pPr marL="0" algn="just" fontAlgn="base">
              <a:lnSpc>
                <a:spcPct val="100000"/>
              </a:lnSpc>
              <a:spcBef>
                <a:spcPts val="0"/>
              </a:spcBef>
            </a:pPr>
            <a:r>
              <a:rPr lang="en-US" sz="2000" b="1" i="0" dirty="0">
                <a:solidFill>
                  <a:srgbClr val="273239"/>
                </a:solidFill>
                <a:effectLst/>
                <a:latin typeface="Times New Roman" panose="02020603050405020304" pitchFamily="18" charset="0"/>
                <a:cs typeface="Times New Roman" panose="02020603050405020304" pitchFamily="18" charset="0"/>
              </a:rPr>
              <a:t>Creating the Password (Security)</a:t>
            </a:r>
          </a:p>
          <a:p>
            <a:pPr marL="0" indent="0" algn="just" rtl="0" fontAlgn="base">
              <a:lnSpc>
                <a:spcPct val="100000"/>
              </a:lnSpc>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6:</a:t>
            </a:r>
            <a:r>
              <a:rPr lang="en-US" sz="2000" b="0" i="0" dirty="0">
                <a:solidFill>
                  <a:srgbClr val="273239"/>
                </a:solidFill>
                <a:effectLst/>
                <a:latin typeface="Times New Roman" panose="02020603050405020304" pitchFamily="18" charset="0"/>
                <a:cs typeface="Times New Roman" panose="02020603050405020304" pitchFamily="18" charset="0"/>
              </a:rPr>
              <a:t> Now based on the mode of login we have to create a password or access Key as per the use case. If you need a </a:t>
            </a:r>
            <a:r>
              <a:rPr lang="en-US" sz="2000" b="1" i="0" dirty="0">
                <a:solidFill>
                  <a:srgbClr val="273239"/>
                </a:solidFill>
                <a:effectLst/>
                <a:latin typeface="Times New Roman" panose="02020603050405020304" pitchFamily="18" charset="0"/>
                <a:cs typeface="Times New Roman" panose="02020603050405020304" pitchFamily="18" charset="0"/>
              </a:rPr>
              <a:t>web console login </a:t>
            </a:r>
            <a:r>
              <a:rPr lang="en-US" sz="2000" b="0" i="0" dirty="0">
                <a:solidFill>
                  <a:srgbClr val="273239"/>
                </a:solidFill>
                <a:effectLst/>
                <a:latin typeface="Times New Roman" panose="02020603050405020304" pitchFamily="18" charset="0"/>
                <a:cs typeface="Times New Roman" panose="02020603050405020304" pitchFamily="18" charset="0"/>
              </a:rPr>
              <a:t>then try on setting the password or else create the access key.</a:t>
            </a:r>
          </a:p>
          <a:p>
            <a:pPr marL="0" algn="just" rtl="0" fontAlgn="base">
              <a:lnSpc>
                <a:spcPct val="100000"/>
              </a:lnSpc>
              <a:spcBef>
                <a:spcPts val="0"/>
              </a:spcBef>
              <a:spcAft>
                <a:spcPts val="750"/>
              </a:spcAft>
            </a:pPr>
            <a:r>
              <a:rPr lang="en-US" sz="2000" b="1" i="0" dirty="0">
                <a:solidFill>
                  <a:srgbClr val="273239"/>
                </a:solidFill>
                <a:effectLst/>
                <a:latin typeface="Times New Roman" panose="02020603050405020304" pitchFamily="18" charset="0"/>
                <a:cs typeface="Times New Roman" panose="02020603050405020304" pitchFamily="18" charset="0"/>
              </a:rPr>
              <a:t>Note: </a:t>
            </a:r>
            <a:r>
              <a:rPr lang="en-US" sz="2000" i="0" dirty="0">
                <a:solidFill>
                  <a:srgbClr val="273239"/>
                </a:solidFill>
                <a:effectLst/>
                <a:latin typeface="Times New Roman" panose="02020603050405020304" pitchFamily="18" charset="0"/>
                <a:cs typeface="Times New Roman" panose="02020603050405020304" pitchFamily="18" charset="0"/>
              </a:rPr>
              <a:t>Here</a:t>
            </a:r>
            <a:r>
              <a:rPr lang="en-US" sz="2000" b="1" i="0" dirty="0">
                <a:solidFill>
                  <a:srgbClr val="273239"/>
                </a:solidFill>
                <a:effectLst/>
                <a:latin typeface="Times New Roman" panose="02020603050405020304" pitchFamily="18" charset="0"/>
                <a:cs typeface="Times New Roman" panose="02020603050405020304" pitchFamily="18" charset="0"/>
              </a:rPr>
              <a:t>, </a:t>
            </a:r>
            <a:r>
              <a:rPr lang="en-US" sz="2000" dirty="0">
                <a:solidFill>
                  <a:srgbClr val="273239"/>
                </a:solidFill>
                <a:latin typeface="Times New Roman" panose="02020603050405020304" pitchFamily="18" charset="0"/>
                <a:cs typeface="Times New Roman" panose="02020603050405020304" pitchFamily="18" charset="0"/>
              </a:rPr>
              <a:t>we</a:t>
            </a:r>
            <a:r>
              <a:rPr lang="en-US" sz="2000" b="0" i="0" dirty="0">
                <a:solidFill>
                  <a:srgbClr val="273239"/>
                </a:solidFill>
                <a:effectLst/>
                <a:latin typeface="Times New Roman" panose="02020603050405020304" pitchFamily="18" charset="0"/>
                <a:cs typeface="Times New Roman" panose="02020603050405020304" pitchFamily="18" charset="0"/>
              </a:rPr>
              <a:t> will go through web console access.</a:t>
            </a:r>
          </a:p>
          <a:p>
            <a:pPr marL="0" indent="0" algn="just" rtl="0" fontAlgn="base">
              <a:lnSpc>
                <a:spcPct val="100000"/>
              </a:lnSpc>
              <a:spcBef>
                <a:spcPts val="0"/>
              </a:spcBef>
              <a:spcAft>
                <a:spcPts val="750"/>
              </a:spcAft>
              <a:buNone/>
            </a:pPr>
            <a:r>
              <a:rPr lang="en-US" sz="2000" b="1" i="0" dirty="0">
                <a:solidFill>
                  <a:srgbClr val="273239"/>
                </a:solidFill>
                <a:effectLst/>
                <a:latin typeface="Times New Roman" panose="02020603050405020304" pitchFamily="18" charset="0"/>
                <a:cs typeface="Times New Roman" panose="02020603050405020304" pitchFamily="18" charset="0"/>
              </a:rPr>
              <a:t>Step 7:</a:t>
            </a:r>
            <a:r>
              <a:rPr lang="en-US" sz="2000" b="0" i="0" dirty="0">
                <a:solidFill>
                  <a:srgbClr val="273239"/>
                </a:solidFill>
                <a:effectLst/>
                <a:latin typeface="Times New Roman" panose="02020603050405020304" pitchFamily="18" charset="0"/>
                <a:cs typeface="Times New Roman" panose="02020603050405020304" pitchFamily="18" charset="0"/>
              </a:rPr>
              <a:t> Firstly Go to security credentials, In the </a:t>
            </a:r>
            <a:r>
              <a:rPr lang="en-US" sz="2000" b="1" i="0" dirty="0">
                <a:solidFill>
                  <a:srgbClr val="273239"/>
                </a:solidFill>
                <a:effectLst/>
                <a:latin typeface="Times New Roman" panose="02020603050405020304" pitchFamily="18" charset="0"/>
                <a:cs typeface="Times New Roman" panose="02020603050405020304" pitchFamily="18" charset="0"/>
              </a:rPr>
              <a:t>console -sign-in</a:t>
            </a:r>
            <a:r>
              <a:rPr lang="en-US" sz="2000" b="0" i="0" dirty="0">
                <a:solidFill>
                  <a:srgbClr val="273239"/>
                </a:solidFill>
                <a:effectLst/>
                <a:latin typeface="Times New Roman" panose="02020603050405020304" pitchFamily="18" charset="0"/>
                <a:cs typeface="Times New Roman" panose="02020603050405020304" pitchFamily="18" charset="0"/>
              </a:rPr>
              <a:t> section click on the </a:t>
            </a:r>
            <a:r>
              <a:rPr lang="en-US" sz="2000" b="1" i="0" dirty="0">
                <a:solidFill>
                  <a:srgbClr val="273239"/>
                </a:solidFill>
                <a:effectLst/>
                <a:latin typeface="Times New Roman" panose="02020603050405020304" pitchFamily="18" charset="0"/>
                <a:cs typeface="Times New Roman" panose="02020603050405020304" pitchFamily="18" charset="0"/>
              </a:rPr>
              <a:t>enable console access </a:t>
            </a:r>
            <a:r>
              <a:rPr lang="en-US" sz="2000" b="0" i="0" dirty="0">
                <a:solidFill>
                  <a:srgbClr val="273239"/>
                </a:solidFill>
                <a:effectLst/>
                <a:latin typeface="Times New Roman" panose="02020603050405020304" pitchFamily="18" charset="0"/>
                <a:cs typeface="Times New Roman" panose="02020603050405020304" pitchFamily="18" charset="0"/>
              </a:rPr>
              <a:t>button</a:t>
            </a:r>
            <a:r>
              <a:rPr lang="en-US" sz="2000" b="1" i="0" dirty="0">
                <a:solidFill>
                  <a:srgbClr val="273239"/>
                </a:solidFill>
                <a:effectLst/>
                <a:latin typeface="Times New Roman" panose="02020603050405020304" pitchFamily="18" charset="0"/>
                <a:cs typeface="Times New Roman" panose="02020603050405020304" pitchFamily="18" charset="0"/>
              </a:rPr>
              <a:t>.</a:t>
            </a:r>
            <a:endParaRPr lang="en-US" sz="2000" b="0" i="0" dirty="0">
              <a:solidFill>
                <a:srgbClr val="273239"/>
              </a:solidFill>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293E0B-7DD7-2C3B-2DBD-14F381F02B45}"/>
              </a:ext>
            </a:extLst>
          </p:cNvPr>
          <p:cNvPicPr>
            <a:picLocks noChangeAspect="1"/>
          </p:cNvPicPr>
          <p:nvPr/>
        </p:nvPicPr>
        <p:blipFill>
          <a:blip r:embed="rId2"/>
          <a:stretch>
            <a:fillRect/>
          </a:stretch>
        </p:blipFill>
        <p:spPr>
          <a:xfrm>
            <a:off x="2738063" y="1998698"/>
            <a:ext cx="8173092" cy="4566489"/>
          </a:xfrm>
          <a:prstGeom prst="rect">
            <a:avLst/>
          </a:prstGeom>
        </p:spPr>
      </p:pic>
    </p:spTree>
    <p:extLst>
      <p:ext uri="{BB962C8B-B14F-4D97-AF65-F5344CB8AC3E}">
        <p14:creationId xmlns:p14="http://schemas.microsoft.com/office/powerpoint/2010/main" val="1048383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2814</TotalTime>
  <Words>2667</Words>
  <Application>Microsoft Office PowerPoint</Application>
  <PresentationFormat>Widescreen</PresentationFormat>
  <Paragraphs>266</Paragraphs>
  <Slides>40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source-serif-pro</vt:lpstr>
      <vt:lpstr>Times New Roman</vt:lpstr>
      <vt:lpstr>Office Theme</vt:lpstr>
      <vt:lpstr>PowerPoint Presentation</vt:lpstr>
      <vt:lpstr>IAM</vt:lpstr>
      <vt:lpstr>Steps to create IAM 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Authentication tools in AWS</vt:lpstr>
      <vt:lpstr>Cloud Trial</vt:lpstr>
      <vt:lpstr>Steps to create cloud trail</vt:lpstr>
      <vt:lpstr>PowerPoint Presentation</vt:lpstr>
      <vt:lpstr>PowerPoint Presentation</vt:lpstr>
      <vt:lpstr>PowerPoint Presentation</vt:lpstr>
      <vt:lpstr>PowerPoint Presentation</vt:lpstr>
      <vt:lpstr>PowerPoint Presentation</vt:lpstr>
      <vt:lpstr>CloudWatch</vt:lpstr>
      <vt:lpstr>Creating Custom Metrics and Dashboards for AWS Resource Monitoring</vt:lpstr>
      <vt:lpstr>PowerPoint Presentation</vt:lpstr>
      <vt:lpstr>PowerPoint Presentation</vt:lpstr>
      <vt:lpstr>PowerPoint Presentation</vt:lpstr>
      <vt:lpstr>PowerPoint Presentation</vt:lpstr>
      <vt:lpstr>PowerPoint Presentation</vt:lpstr>
      <vt:lpstr>PowerPoint Presentation</vt:lpstr>
      <vt:lpstr>Creating CloudWatch Alarms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Pooja Shree</dc:creator>
  <cp:lastModifiedBy>Pooja Shree</cp:lastModifiedBy>
  <cp:revision>18</cp:revision>
  <dcterms:created xsi:type="dcterms:W3CDTF">2024-11-05T04:34:42Z</dcterms:created>
  <dcterms:modified xsi:type="dcterms:W3CDTF">2024-11-07T04:31:30Z</dcterms:modified>
</cp:coreProperties>
</file>